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41"/>
  </p:notesMasterIdLst>
  <p:sldIdLst>
    <p:sldId id="256" r:id="rId2"/>
    <p:sldId id="284" r:id="rId3"/>
    <p:sldId id="278" r:id="rId4"/>
    <p:sldId id="279" r:id="rId5"/>
    <p:sldId id="305" r:id="rId6"/>
    <p:sldId id="280" r:id="rId7"/>
    <p:sldId id="281" r:id="rId8"/>
    <p:sldId id="288" r:id="rId9"/>
    <p:sldId id="301" r:id="rId10"/>
    <p:sldId id="302" r:id="rId11"/>
    <p:sldId id="320" r:id="rId12"/>
    <p:sldId id="303" r:id="rId13"/>
    <p:sldId id="304" r:id="rId14"/>
    <p:sldId id="295" r:id="rId15"/>
    <p:sldId id="316" r:id="rId16"/>
    <p:sldId id="306" r:id="rId17"/>
    <p:sldId id="285" r:id="rId18"/>
    <p:sldId id="282" r:id="rId19"/>
    <p:sldId id="289" r:id="rId20"/>
    <p:sldId id="307" r:id="rId21"/>
    <p:sldId id="266" r:id="rId22"/>
    <p:sldId id="260" r:id="rId23"/>
    <p:sldId id="290" r:id="rId24"/>
    <p:sldId id="257" r:id="rId25"/>
    <p:sldId id="317" r:id="rId26"/>
    <p:sldId id="318" r:id="rId27"/>
    <p:sldId id="259" r:id="rId28"/>
    <p:sldId id="299" r:id="rId29"/>
    <p:sldId id="310" r:id="rId30"/>
    <p:sldId id="311" r:id="rId31"/>
    <p:sldId id="312" r:id="rId32"/>
    <p:sldId id="313" r:id="rId33"/>
    <p:sldId id="314" r:id="rId34"/>
    <p:sldId id="315" r:id="rId35"/>
    <p:sldId id="308" r:id="rId36"/>
    <p:sldId id="296" r:id="rId37"/>
    <p:sldId id="272" r:id="rId38"/>
    <p:sldId id="297" r:id="rId39"/>
    <p:sldId id="26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33" autoAdjust="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6FE7F-A76F-4CF7-AC66-48711910C2F2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DD56D-2A8B-4EB6-BC96-CB7B6DE09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DD56D-2A8B-4EB6-BC96-CB7B6DE09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9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DD56D-2A8B-4EB6-BC96-CB7B6DE09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5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DD56D-2A8B-4EB6-BC96-CB7B6DE095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5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DBA and BABA do not apply, which will reduce administrative burden.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DD56D-2A8B-4EB6-BC96-CB7B6DE095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66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Fewer calculations!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DD56D-2A8B-4EB6-BC96-CB7B6DE095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DD56D-2A8B-4EB6-BC96-CB7B6DE0956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41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359C114-53FB-D764-94A3-D413FD74809B}"/>
              </a:ext>
            </a:extLst>
          </p:cNvPr>
          <p:cNvSpPr/>
          <p:nvPr userDrawn="1"/>
        </p:nvSpPr>
        <p:spPr>
          <a:xfrm>
            <a:off x="0" y="4202624"/>
            <a:ext cx="12192000" cy="45719"/>
          </a:xfrm>
          <a:prstGeom prst="rect">
            <a:avLst/>
          </a:prstGeom>
          <a:solidFill>
            <a:srgbClr val="004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outdoor, building, sky, government building&#10;&#10;Description automatically generated">
            <a:extLst>
              <a:ext uri="{FF2B5EF4-FFF2-40B4-BE49-F238E27FC236}">
                <a16:creationId xmlns:a16="http://schemas.microsoft.com/office/drawing/2014/main" id="{DDA2973A-F0AB-F4FF-54FC-24DFAF8813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7" b="50216"/>
          <a:stretch/>
        </p:blipFill>
        <p:spPr>
          <a:xfrm>
            <a:off x="0" y="312579"/>
            <a:ext cx="12192000" cy="389004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F0A8B6-DB7A-81AB-6DAB-C5F4EEF4513B}"/>
              </a:ext>
            </a:extLst>
          </p:cNvPr>
          <p:cNvSpPr/>
          <p:nvPr userDrawn="1"/>
        </p:nvSpPr>
        <p:spPr>
          <a:xfrm>
            <a:off x="0" y="0"/>
            <a:ext cx="12192000" cy="312579"/>
          </a:xfrm>
          <a:prstGeom prst="rect">
            <a:avLst/>
          </a:prstGeom>
          <a:solidFill>
            <a:srgbClr val="004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E6E84-CA04-7D03-F10A-D4884C4A5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585244"/>
            <a:ext cx="9144000" cy="1034041"/>
          </a:xfrm>
        </p:spPr>
        <p:txBody>
          <a:bodyPr anchor="b"/>
          <a:lstStyle>
            <a:lvl1pPr algn="just">
              <a:defRPr sz="60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B1E30C-B892-76E1-10DD-EB8233BD8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794" y="4907756"/>
            <a:ext cx="9144000" cy="118539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B1C53-73DF-82E1-B9A6-64435D6C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38630-525D-4453-8583-3EC9F0B42778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2AC00-B473-DDC6-02C6-3794E3E4D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378E4E-202D-5002-D05B-69403819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A6192AEF-E7AA-B047-D035-DB9459A839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271" y="2915501"/>
            <a:ext cx="2601246" cy="257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3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98483-EA08-C3AC-6418-59094F63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1D34EB-D3BF-3A0B-855B-DA39EA7E2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724C8-DC24-102A-09CA-36AD726B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7E000-5A9D-4420-BB1D-E5825BB42FF9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9B048-0760-3133-BD02-E3A6AF5C0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05276-E1F9-F558-C2F2-FAEE5CAE9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15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C1B66-55D5-DCF0-DE5E-9F73877F9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4B10B-87A4-4B6C-FEEB-5D39892B4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5A4DA-6584-B23E-1A2F-931A4198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9183F-A14D-4FD4-8F8A-881F5CDCECF7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2A91F-5BE7-B985-E47E-C4E7288B8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3C3FE-DAB9-600C-9B11-48730767B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6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096A2BF-EE1B-1C8B-5521-F1B449F9CA20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4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CC3C1-BB8C-4F16-837A-2F8D01879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52781-BC7E-BEBD-C93B-C6C99D19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79D8C-CCA5-D899-8FD3-658774523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C8392-FCA0-448E-BB38-35FC29C23E1F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39E4D-EE8D-7CD5-F1AB-2DC62E45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7899B-4689-08D5-123B-7FB315D3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1084797-AF58-D0B4-85DA-6D3B534597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13" y="4851400"/>
            <a:ext cx="13374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8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29F881-D7C4-3718-AFA1-5EC6C3F233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69D8B-6E8B-4E4B-7F74-9F2DABC11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37AAB-801B-9A4D-0017-8B83FD71C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88002-AF5F-1420-612F-A491E665E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422CA-4E95-4D08-8D7F-8576C899C985}" type="datetime1">
              <a:rPr lang="en-US" smtClean="0"/>
              <a:t>9/23/2025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9FD31-4750-5206-4793-BB4FEDB0A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D42D4-5A2C-8AC1-7507-47145FD0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3781CB-E12A-4642-B4E7-727B6BB9273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00BBFDE-B8EC-3DEF-7379-70CA775D93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13" y="4851400"/>
            <a:ext cx="13374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5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7113765-0B31-6BC8-005D-67EA209861C3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4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966C0C-21CE-747B-53A1-C76909FC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87D30-8F88-AF03-F876-86F0DA6EA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BC6FD-4658-A2A3-BE4C-500A8800F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9AFAC-4545-1C7A-7BB8-9A6BFE515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DB800-C63B-4F5B-BE50-4F1D67B190BF}" type="datetime1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19253-1C56-5676-29DB-7F37284D3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6447F0-9140-8628-1D8E-F39F9228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031B9D6-6584-36E5-8833-311EB11C05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13" y="4851400"/>
            <a:ext cx="13374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0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D4D527-E0EC-A74E-243D-7A6066EF14B7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4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78D59-D493-A1A0-1A6A-4110193C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E8E66-9748-018A-144A-16C005C3E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8906F-0960-FB4C-A416-5031C21E4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2F255C-FEFD-EB6D-1C80-F951B10C6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80C388-DEF0-D7E9-34BC-971C4D94B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A5249-383B-4B40-620E-80349CF2B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6CA1C-6BFE-4D54-B79D-DBE7A80AC6B6}" type="datetime1">
              <a:rPr lang="en-US" smtClean="0"/>
              <a:t>9/23/2025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E9FBD7-8291-FEB4-D070-E06114A2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1B1A0-CC6A-CDFE-2573-AD4E98218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3D73AA6-4FDA-28B5-5895-3E06A50B42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13" y="4851400"/>
            <a:ext cx="13374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50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E065E0-20CF-3988-1119-7EB3CF88A2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6DB2C-7AF8-64A4-6CD0-916CB6657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3ABD07-3344-D3B0-82D7-4A98E17AA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3527-BB09-493A-9AE6-B91D55BFBADB}" type="datetime1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FC3EC-A8E3-4F8A-AE56-DFF908C2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A6ED7-3903-EEF2-9323-BBAAA49A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AB3769B-3A61-B249-6A8B-6DD3DDD594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13" y="4851400"/>
            <a:ext cx="13374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2FD05E-3AA0-42B5-275B-C3E9245F52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667115-D64E-5ABB-8178-1841F4D7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5146-DA5E-424C-892E-7E3DF27FB172}" type="datetime1">
              <a:rPr lang="en-US" smtClean="0"/>
              <a:t>9/23/2025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DEA192-101D-0CBE-4654-E25C9104E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323ED-67AF-2229-6DE6-645AB61B2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03AB246-2F90-E599-A6F9-E64B5EC4F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13" y="4851400"/>
            <a:ext cx="13374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8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856A5-8D22-C5FC-223A-C07AE1BAD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F5A23-B42A-E3E9-7A6F-77885A676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2852D3-A5D5-7C20-92F7-89AB12FAB6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B30D6-018E-9D8C-B647-496611E00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4BEEF-2188-48F1-8DD0-4436EEB185D5}" type="datetime1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EFA9EE-6BEF-C52C-8CAF-B03A8B16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57866-CF93-2C5E-E2F6-8D5B0293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9FDDF32-B334-6111-A393-22E6A4393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13" y="4851400"/>
            <a:ext cx="1337487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1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BFD119-B7FF-AA64-67AD-69F99AA88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F8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37521-335B-854A-7E3B-AB55DC6A99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27770" y="741363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0814A-ED92-C6F0-3834-AEF9E27FD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1993" y="2057400"/>
            <a:ext cx="3932237" cy="265747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DCD8C9-5692-AF11-D325-E58B9DEBD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93169-FE61-491F-A6C6-86CB6B408686}" type="datetime1">
              <a:rPr lang="en-US" smtClean="0"/>
              <a:t>9/23/2025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5D95A-9FCA-7F4B-B274-1704D5A5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EA52EF-445D-2313-4B43-B535B8C0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32CACE4-5C00-F12D-B65C-10CCB99DC2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13" y="4851400"/>
            <a:ext cx="1337487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EB66994-A58B-2FC3-F247-DE98D01E4C70}"/>
              </a:ext>
            </a:extLst>
          </p:cNvPr>
          <p:cNvSpPr txBox="1">
            <a:spLocks/>
          </p:cNvSpPr>
          <p:nvPr userDrawn="1"/>
        </p:nvSpPr>
        <p:spPr>
          <a:xfrm>
            <a:off x="7419975" y="457200"/>
            <a:ext cx="3932237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6A7499-CA91-72F9-BF20-58A2F2B7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1992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908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7A56FC-334A-C69D-D99B-363DCAF8C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66728-801E-1981-0720-B3D725936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299E8B-A584-0A88-4AD9-A0ADCDBB0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E418B-EDEB-4DCF-A57E-C3400B209099}" type="datetime1">
              <a:rPr lang="en-US" smtClean="0"/>
              <a:t>9/23/2025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190C8-A8AE-70ED-B1CF-9BA52DCDCD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FFD4A-3717-79C5-250D-30578378F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781CB-E12A-4642-B4E7-727B6BB92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94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jett.hawk@oer.Idaho.gov" TargetMode="External"/><Relationship Id="rId2" Type="http://schemas.openxmlformats.org/officeDocument/2006/relationships/hyperlink" Target="mailto:comments@oer.idaho.gov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meghan.matyas@oer.idaho.gov" TargetMode="External"/><Relationship Id="rId2" Type="http://schemas.openxmlformats.org/officeDocument/2006/relationships/hyperlink" Target="mailto:Jett.hawk@oer.Idaho.gov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jett.hawk@oer.Idaho.gov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81F77-4301-E3F0-A47C-FDC4350ED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5793" y="2032438"/>
            <a:ext cx="10563841" cy="1600200"/>
          </a:xfrm>
        </p:spPr>
        <p:txBody>
          <a:bodyPr>
            <a:noAutofit/>
          </a:bodyPr>
          <a:lstStyle/>
          <a:p>
            <a:pPr algn="l"/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Wildfire Resilience </a:t>
            </a:r>
            <a:b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Program (WRIP)</a:t>
            </a:r>
            <a:b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Pre-Application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C8FDF-16BC-CBD8-6F4B-F0FDDDA29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5794" y="4788488"/>
            <a:ext cx="9144000" cy="118539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Idaho Governor’s Office of Energy and Mineral Resources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Jett Hawk, Project Coordinator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24, 2025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5C865E-880D-2111-3CD2-ED656A71DA3E}"/>
              </a:ext>
            </a:extLst>
          </p:cNvPr>
          <p:cNvSpPr txBox="1">
            <a:spLocks/>
          </p:cNvSpPr>
          <p:nvPr/>
        </p:nvSpPr>
        <p:spPr>
          <a:xfrm>
            <a:off x="0" y="5293051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</p:spTree>
    <p:extLst>
      <p:ext uri="{BB962C8B-B14F-4D97-AF65-F5344CB8AC3E}">
        <p14:creationId xmlns:p14="http://schemas.microsoft.com/office/powerpoint/2010/main" val="1091210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E192D-29EE-F0AB-B69D-F618A4DE6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2D5E2-C064-06F1-DB0A-4168BD8D3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458777" cy="45307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Eligible Projects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Including but not limited to: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Grid design and system hardening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(pole and crossarm replacement/reinforcement, installation of automation equipment, conductor improvements, recloser upgrades, undergrounding, etc.)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Vegetation management and vegetation management equipment and technologies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(masticators, UAVs*, AI analysis, etc.)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Wildfire condition monitoring technologies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(weather stations, cameras, sensors, etc.)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response technologies/Advanced Grid Technologies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(SCADA, telecommunications, software and hardware upgrades)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projects that meet WRIP goals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CB3673-7C30-CD0C-C386-99683D0E5402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62133-512D-2092-C98A-1980879D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900A7-1FA1-17A7-E422-F50964E6A0D0}"/>
              </a:ext>
            </a:extLst>
          </p:cNvPr>
          <p:cNvSpPr txBox="1"/>
          <p:nvPr/>
        </p:nvSpPr>
        <p:spPr>
          <a:xfrm>
            <a:off x="7786838" y="3210413"/>
            <a:ext cx="36383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UAVs procured under WRIP must comply with the Prohibition on Certain Telecommunications and Video Surveillance Services and Equipment as defined in 2 CFR §200.216, 2 CFR § 200.471, and section 889 of Public Law 115-232</a:t>
            </a:r>
          </a:p>
        </p:txBody>
      </p:sp>
    </p:spTree>
    <p:extLst>
      <p:ext uri="{BB962C8B-B14F-4D97-AF65-F5344CB8AC3E}">
        <p14:creationId xmlns:p14="http://schemas.microsoft.com/office/powerpoint/2010/main" val="399956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6F247-0172-1A90-DC3D-88DB6B416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4F43D-E2F3-3E11-35E8-8BB3582D2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Ineligible Projects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Projects currently under consideration, conditional award, or contract for ERGP Round 1 or 2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Projects not located in the State of Idaho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Projects that do not directly support WRIP goals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 of real property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Acquisition of covered telecommunications and video surveillance services or equipment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generation sources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Cybersecurity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2EC5E-9C34-FE3D-70D4-A39107CB0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68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5B48-39BF-F4BC-986E-B9D806CAE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4CAF3-1D6D-5ED5-F878-8CCB2203B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09926" cy="4351338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Award Requirements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award process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Approximate total funding: $4,000,000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requested subaward amount: $650,000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location: State of Idaho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duration: Should be completed within two (2) years of Subaward Agreement execution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3D7F83-B95E-8440-A910-2651B39AC9F0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60A32-1519-EF39-C158-37AFED9D6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1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6C0F-CE0F-F06A-81A9-B745ACDC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72CEA-7396-BBC3-68B2-26E199C12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 of Award Requirements (continued)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number of Applications per Applicant: Two (2)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Applicant Cost Match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utilities (sell &gt; 4M MWh/year): At least 100% of the subaward amount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utilities (sell &lt; 4M MWh/year): At least 1/3 of the subaward amount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Reimbursement mechanism: Activity completion payments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B50FDD-E8E1-9B97-D8DC-B27DC0AE1888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FDF4ED-725D-5B51-AD5D-A177BC0B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36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84902-4554-5823-4C5D-BFB2B341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34126-E8C9-966A-6DA2-405AC2947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Applicable Laws &amp; Regulations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Debarment and Suspension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Prohibition on Covered Telecommunications and Video Surveillance Services and Equipment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Applicable federal and state laws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requirements apply regardless of funding source. 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RFA Appendix A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34ED9B-1E55-24E4-B881-169995100539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3A876-61B0-6760-A2DD-ED5C9CAB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97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695-5CB1-025A-F965-8BC180F6E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Overview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F2F467-9546-61EC-1EB6-F21364194545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905ED9-B6F5-1668-52D8-48382B88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15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7E87E7-E5EA-C763-6B1C-F28A958A3E39}"/>
              </a:ext>
            </a:extLst>
          </p:cNvPr>
          <p:cNvSpPr txBox="1"/>
          <p:nvPr/>
        </p:nvSpPr>
        <p:spPr>
          <a:xfrm>
            <a:off x="480391" y="1897476"/>
            <a:ext cx="4104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Phases</a:t>
            </a:r>
          </a:p>
        </p:txBody>
      </p:sp>
      <p:pic>
        <p:nvPicPr>
          <p:cNvPr id="11" name="Picture 10" descr="Chart&#10;&#10;AI-generated content may be incorrect.">
            <a:extLst>
              <a:ext uri="{FF2B5EF4-FFF2-40B4-BE49-F238E27FC236}">
                <a16:creationId xmlns:a16="http://schemas.microsoft.com/office/drawing/2014/main" id="{631E0AA5-4E70-4919-14EB-EE2E78F6B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69" y="2864608"/>
            <a:ext cx="11090385" cy="194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618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079A8-8EC8-5331-9595-9089DD5D7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6B25-CE1D-CF56-80BA-C7E249848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D3AB19-8D7B-7703-6F56-E913F8928AE4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92AAF-1D5C-9C16-ACC4-50EF6370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49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22D81-2A9F-89F3-212C-EDAACCAA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6EF61-65E8-B666-C956-F13669B01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62471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WRIP subawards are wholly state funds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utilities (sell more than 4 million MWh per year) must match at least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subaward amount.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utilities (sell less than 4 million MWh per year) must match at least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(NOT 33%) of the subaward amount.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Represents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required Applicant Cost Match.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34CF37-773D-CCC2-11C2-B99DD808081B}"/>
              </a:ext>
            </a:extLst>
          </p:cNvPr>
          <p:cNvSpPr txBox="1"/>
          <p:nvPr/>
        </p:nvSpPr>
        <p:spPr>
          <a:xfrm>
            <a:off x="458358" y="5257800"/>
            <a:ext cx="903215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Project Cost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Subaward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Applicant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Match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AFA4BE-E31E-2674-6F64-2AFD2DC55860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EA1401A-C6F5-2502-24CA-06380C68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80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740D4-C023-652D-81A3-9505DB34D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Matching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D3BFA-C591-E5B9-C227-CD5C18BB1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014" y="2956819"/>
            <a:ext cx="5748225" cy="333109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Utilities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(1/3 of the fed. subaward amount)</a:t>
            </a:r>
          </a:p>
          <a:p>
            <a:pPr marL="0" indent="0">
              <a:buNone/>
            </a:pPr>
            <a:endParaRPr lang="en-US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$180,000 Total Subaward </a:t>
            </a:r>
          </a:p>
          <a:p>
            <a:pPr marL="0" indent="0">
              <a:buNone/>
            </a:pPr>
            <a:r>
              <a:rPr lang="en-US" sz="2200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$  60,000 Appl. Cost Match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($140,000/3)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$ 240,000 Total Project Cost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6B0528-66B7-E1BF-FD1B-F8079D1923EF}"/>
              </a:ext>
            </a:extLst>
          </p:cNvPr>
          <p:cNvSpPr txBox="1">
            <a:spLocks/>
          </p:cNvSpPr>
          <p:nvPr/>
        </p:nvSpPr>
        <p:spPr>
          <a:xfrm>
            <a:off x="55761" y="2945529"/>
            <a:ext cx="6130548" cy="2702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Utilities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(100% of the fed. subaward amount)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$180,000 Total Subaward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u="sng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$180,000 Appl. Cost Match 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(equal to subaward)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$360,000 Total Project Cost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AB4EA-CE29-023D-5B41-1DE835CBBF54}"/>
              </a:ext>
            </a:extLst>
          </p:cNvPr>
          <p:cNvSpPr txBox="1"/>
          <p:nvPr/>
        </p:nvSpPr>
        <p:spPr>
          <a:xfrm>
            <a:off x="541866" y="2005873"/>
            <a:ext cx="1110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Project Cost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Subaward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Applicant Cost Match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4C39A5-B257-1D40-244C-95962807248D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2BE8E-F3DD-ED72-1E90-D5E140FC5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93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E2FA-D35D-3822-FFAC-7BD597BC9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187C1-FFF6-E447-E6FB-816692DF3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different from Cost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Cost Share will be added to the Applicant Cost Match (see RFA Section VIII “Cost Information”)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CA9500-27F6-FFBA-711A-FD43F700351E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A8D52-74A0-904E-2AE4-E3797F5E7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54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C7E09-EEA6-FB38-0D9F-C88FE236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50D82-A3DD-D0CE-F422-3488C1CA2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exit the meeting if you do not consent to being recorded.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webinar slides and recording will be posted on OEMR’s ERGP webpage.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B4B60B-F813-FFAD-A61B-8336132F43A9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95B01-EE5F-FA30-9574-4C79B3641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575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EE9D1-5A31-58AF-91BB-B39179777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182C17-319C-E660-1C5F-B8B9A3A23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F03CDF-36AE-70E8-CA13-E76B991FC2B3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51560-3722-56AB-1608-299DACAE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910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FAC1-A4AE-C59A-1DD1-BF0D8199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Document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2F03-351E-0D28-761A-B7C3F9638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all questions. If it does not apply to your project, then please put “N/A” or “Does not apply.” 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leave evaluated application points on the table!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 Form requires a signature.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5AD0A3-BA72-C70D-AF9A-20C410739459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A6F2E-3BEE-592E-356D-5F89B39C2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50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FAC1-A4AE-C59A-1DD1-BF0D8199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Documents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2F03-351E-0D28-761A-B7C3F9638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Form (PDF)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Worksheet (Excel)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Site Location Map (PDF - applicant provided)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649674-EA71-13A1-FD35-0F4DE0A36BD1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3327B-588B-2823-6935-53627737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89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42980-2937-028C-4A7C-21F09EB3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952E4-A533-D394-7BEF-3B03FCA4A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41065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Applicant Information &amp; Eligibility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Eligibility &amp; Description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Evaluated Criteria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Build and Resilience Metrics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FBF4DB-DE09-8E86-FDA5-0F4B6E277D52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E0D036B-B90F-8DD7-4A4D-CD135A37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60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FAC1-A4AE-C59A-1DD1-BF0D8199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Form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F646BB-F9A1-65FE-14B2-871FE0885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23" y="3110248"/>
            <a:ext cx="6420614" cy="233362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FCA94D-2762-8764-1F03-777DD5919ECD}"/>
              </a:ext>
            </a:extLst>
          </p:cNvPr>
          <p:cNvCxnSpPr>
            <a:cxnSpLocks/>
          </p:cNvCxnSpPr>
          <p:nvPr/>
        </p:nvCxnSpPr>
        <p:spPr>
          <a:xfrm>
            <a:off x="5623480" y="3362202"/>
            <a:ext cx="0" cy="10477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1EDFA9-2543-6E61-7AF7-E649A0637AE7}"/>
              </a:ext>
            </a:extLst>
          </p:cNvPr>
          <p:cNvSpPr txBox="1"/>
          <p:nvPr/>
        </p:nvSpPr>
        <p:spPr>
          <a:xfrm>
            <a:off x="5309726" y="2531205"/>
            <a:ext cx="4197690" cy="8309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Requested Subaward Amount: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subaward amount you are requesting from OEMR.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F38DA1-C0CF-34A0-0DC6-33D9F39021EC}"/>
              </a:ext>
            </a:extLst>
          </p:cNvPr>
          <p:cNvSpPr txBox="1"/>
          <p:nvPr/>
        </p:nvSpPr>
        <p:spPr>
          <a:xfrm>
            <a:off x="6411433" y="4489374"/>
            <a:ext cx="3379572" cy="58477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Applicant Cost Match: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amount you will contribute to the project.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A38B3F-822D-36D4-5A76-8738577E6AF9}"/>
              </a:ext>
            </a:extLst>
          </p:cNvPr>
          <p:cNvSpPr txBox="1"/>
          <p:nvPr/>
        </p:nvSpPr>
        <p:spPr>
          <a:xfrm>
            <a:off x="902743" y="1919381"/>
            <a:ext cx="3748770" cy="830997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Project Cost (TPC) 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sum of the Requested Subaward, Cost Match, and Cost Share (if applicable)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96ED3C-A4E5-F591-F5BB-6371EAAC109A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CC13E52-CB93-F5E7-1349-D7F94DCDEE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338933" y="5892836"/>
            <a:ext cx="5647494" cy="7571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Share: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additional funds above the minimum Cost Match you will contribute (Put $0.00 if you do not intend on contributing Cost Share).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33AC2CC-969B-4701-EA68-2E44CDEFBC15}"/>
              </a:ext>
            </a:extLst>
          </p:cNvPr>
          <p:cNvCxnSpPr>
            <a:cxnSpLocks/>
          </p:cNvCxnSpPr>
          <p:nvPr/>
        </p:nvCxnSpPr>
        <p:spPr>
          <a:xfrm flipV="1">
            <a:off x="5086767" y="5130425"/>
            <a:ext cx="0" cy="76241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21568CE-C323-3316-093D-8DC0EBFF5798}"/>
              </a:ext>
            </a:extLst>
          </p:cNvPr>
          <p:cNvCxnSpPr>
            <a:cxnSpLocks/>
          </p:cNvCxnSpPr>
          <p:nvPr/>
        </p:nvCxnSpPr>
        <p:spPr>
          <a:xfrm>
            <a:off x="4143469" y="2750378"/>
            <a:ext cx="0" cy="1215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451EF9-CA06-0CD1-C2D3-2AE4DF216542}"/>
              </a:ext>
            </a:extLst>
          </p:cNvPr>
          <p:cNvCxnSpPr/>
          <p:nvPr/>
        </p:nvCxnSpPr>
        <p:spPr>
          <a:xfrm flipH="1">
            <a:off x="5086766" y="4763386"/>
            <a:ext cx="132466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9B00AE-3FB5-9A5D-B0E2-741F112E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83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04ED2F-0B0A-C729-F398-5D9F9F648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5886" y="1791709"/>
            <a:ext cx="6606247" cy="47472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55DD1D-8904-4DD2-C984-FF9D53861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8FA63F-5CDB-B081-3236-3F352543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25</a:t>
            </a:fld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BCAFDB6B-5947-B70F-9458-D9BB8622F7A4}"/>
              </a:ext>
            </a:extLst>
          </p:cNvPr>
          <p:cNvSpPr/>
          <p:nvPr/>
        </p:nvSpPr>
        <p:spPr>
          <a:xfrm>
            <a:off x="4953216" y="2702830"/>
            <a:ext cx="264444" cy="1542828"/>
          </a:xfrm>
          <a:prstGeom prst="leftBrace">
            <a:avLst>
              <a:gd name="adj1" fmla="val 8333"/>
              <a:gd name="adj2" fmla="val 6871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B5C01E-F155-A495-E3F9-B77E457E3515}"/>
              </a:ext>
            </a:extLst>
          </p:cNvPr>
          <p:cNvCxnSpPr>
            <a:cxnSpLocks/>
          </p:cNvCxnSpPr>
          <p:nvPr/>
        </p:nvCxnSpPr>
        <p:spPr>
          <a:xfrm>
            <a:off x="4479708" y="2483315"/>
            <a:ext cx="8238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EACBD17-9CAD-D3DB-E755-D94B68B59D54}"/>
              </a:ext>
            </a:extLst>
          </p:cNvPr>
          <p:cNvSpPr txBox="1"/>
          <p:nvPr/>
        </p:nvSpPr>
        <p:spPr>
          <a:xfrm>
            <a:off x="1509920" y="2129372"/>
            <a:ext cx="2964581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topic is the question’s overall “theme”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794E34-3956-F0D6-E7B4-86FB3CAF0322}"/>
              </a:ext>
            </a:extLst>
          </p:cNvPr>
          <p:cNvSpPr txBox="1"/>
          <p:nvPr/>
        </p:nvSpPr>
        <p:spPr>
          <a:xfrm>
            <a:off x="2550696" y="3301170"/>
            <a:ext cx="2386186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prompts should be answered in the box below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9497C17-F818-2A04-BF3E-FFEFE4DF1493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2C8D6-9130-0780-854F-C3710138F1EC}"/>
              </a:ext>
            </a:extLst>
          </p:cNvPr>
          <p:cNvSpPr txBox="1"/>
          <p:nvPr/>
        </p:nvSpPr>
        <p:spPr>
          <a:xfrm>
            <a:off x="742252" y="4749078"/>
            <a:ext cx="3732249" cy="1200329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Responses should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answer the prompts, then provide supporting details. </a:t>
            </a:r>
          </a:p>
        </p:txBody>
      </p:sp>
    </p:spTree>
    <p:extLst>
      <p:ext uri="{BB962C8B-B14F-4D97-AF65-F5344CB8AC3E}">
        <p14:creationId xmlns:p14="http://schemas.microsoft.com/office/powerpoint/2010/main" val="613973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D21D-DF2B-ED57-6710-4B1C92F60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Form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EF1A5C-22E0-0B6A-2E7C-04AF4282F3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0585" y="1847850"/>
            <a:ext cx="4744362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46A76-2916-0638-912B-3E07E774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486800-E6CE-BE06-B3DB-4B739A9A7860}"/>
              </a:ext>
            </a:extLst>
          </p:cNvPr>
          <p:cNvSpPr txBox="1"/>
          <p:nvPr/>
        </p:nvSpPr>
        <p:spPr>
          <a:xfrm>
            <a:off x="1106905" y="2315359"/>
            <a:ext cx="22811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Selected metrics should be tracked from before project construction to one year following project completion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Metrics will be reported in quarterly and annual reports and One Year Results Report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1905B8-3F6C-9A2C-CFA4-4897DAE71B22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</p:spTree>
    <p:extLst>
      <p:ext uri="{BB962C8B-B14F-4D97-AF65-F5344CB8AC3E}">
        <p14:creationId xmlns:p14="http://schemas.microsoft.com/office/powerpoint/2010/main" val="546707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FAC1-A4AE-C59A-1DD1-BF0D8199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Worksheet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654741-DC25-8B73-6A26-27663B162ACC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0CABC-025B-9C43-1EBC-A84DB010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923FF8-8E76-8E4C-7972-9F377AE41A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100" y="1838425"/>
            <a:ext cx="7982800" cy="451792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15D897D-A86C-AFA5-0907-71A20C1ECBD6}"/>
              </a:ext>
            </a:extLst>
          </p:cNvPr>
          <p:cNvCxnSpPr>
            <a:cxnSpLocks/>
          </p:cNvCxnSpPr>
          <p:nvPr/>
        </p:nvCxnSpPr>
        <p:spPr>
          <a:xfrm>
            <a:off x="2019653" y="2877953"/>
            <a:ext cx="49289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2828974-C62B-EE87-AE46-1B7DEBFEBB81}"/>
              </a:ext>
            </a:extLst>
          </p:cNvPr>
          <p:cNvSpPr txBox="1"/>
          <p:nvPr/>
        </p:nvSpPr>
        <p:spPr>
          <a:xfrm>
            <a:off x="326810" y="1793787"/>
            <a:ext cx="169284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The activities are the distinct elements of your project (e.g., AI satellite analysis, VM)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8B781D-3EDE-1E17-6616-9A2FB7B1C00D}"/>
              </a:ext>
            </a:extLst>
          </p:cNvPr>
          <p:cNvSpPr txBox="1"/>
          <p:nvPr/>
        </p:nvSpPr>
        <p:spPr>
          <a:xfrm>
            <a:off x="4118786" y="2844225"/>
            <a:ext cx="237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This is the requested subaward per activity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402DC9-A072-8A44-EA11-419D81452A47}"/>
              </a:ext>
            </a:extLst>
          </p:cNvPr>
          <p:cNvSpPr txBox="1"/>
          <p:nvPr/>
        </p:nvSpPr>
        <p:spPr>
          <a:xfrm>
            <a:off x="6742673" y="2851484"/>
            <a:ext cx="2053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This is your Cost Share per activity 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0F97A7E2-00E2-ACB0-BD96-52EA3654F96C}"/>
              </a:ext>
            </a:extLst>
          </p:cNvPr>
          <p:cNvSpPr/>
          <p:nvPr/>
        </p:nvSpPr>
        <p:spPr>
          <a:xfrm>
            <a:off x="10248900" y="2844225"/>
            <a:ext cx="246447" cy="70388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08AB1C7-59D2-9069-B8D8-0FFF147A3402}"/>
              </a:ext>
            </a:extLst>
          </p:cNvPr>
          <p:cNvSpPr txBox="1"/>
          <p:nvPr/>
        </p:nvSpPr>
        <p:spPr>
          <a:xfrm>
            <a:off x="10495347" y="2598003"/>
            <a:ext cx="144960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Totals will automatically sum </a:t>
            </a: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7C78EA3E-5665-708C-3325-82ECBCB24FA6}"/>
              </a:ext>
            </a:extLst>
          </p:cNvPr>
          <p:cNvCxnSpPr/>
          <p:nvPr/>
        </p:nvCxnSpPr>
        <p:spPr>
          <a:xfrm rot="10800000" flipV="1">
            <a:off x="8017844" y="3436259"/>
            <a:ext cx="2723950" cy="199464"/>
          </a:xfrm>
          <a:prstGeom prst="bentConnector3">
            <a:avLst>
              <a:gd name="adj1" fmla="val 17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D5E6A7D-8291-63D8-4754-B4558E709F49}"/>
              </a:ext>
            </a:extLst>
          </p:cNvPr>
          <p:cNvSpPr txBox="1"/>
          <p:nvPr/>
        </p:nvSpPr>
        <p:spPr>
          <a:xfrm>
            <a:off x="217347" y="3950128"/>
            <a:ext cx="183140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as Section A – will self-populate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5A6B39-5829-237A-956E-60C51EC2B17D}"/>
              </a:ext>
            </a:extLst>
          </p:cNvPr>
          <p:cNvCxnSpPr>
            <a:cxnSpLocks/>
          </p:cNvCxnSpPr>
          <p:nvPr/>
        </p:nvCxnSpPr>
        <p:spPr>
          <a:xfrm>
            <a:off x="2048754" y="4489935"/>
            <a:ext cx="2224863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eft Brace 30">
            <a:extLst>
              <a:ext uri="{FF2B5EF4-FFF2-40B4-BE49-F238E27FC236}">
                <a16:creationId xmlns:a16="http://schemas.microsoft.com/office/drawing/2014/main" id="{19B48A55-309A-C4C1-CCC4-6363FBF47A43}"/>
              </a:ext>
            </a:extLst>
          </p:cNvPr>
          <p:cNvSpPr/>
          <p:nvPr/>
        </p:nvSpPr>
        <p:spPr>
          <a:xfrm>
            <a:off x="2019653" y="4610100"/>
            <a:ext cx="190147" cy="1491817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32210-7C26-590D-B295-0436AFE27BAD}"/>
              </a:ext>
            </a:extLst>
          </p:cNvPr>
          <p:cNvSpPr txBox="1"/>
          <p:nvPr/>
        </p:nvSpPr>
        <p:spPr>
          <a:xfrm>
            <a:off x="326810" y="4864100"/>
            <a:ext cx="1692843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4) Per activity, break down how subaward + Cost Match will be applied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9DF94523-A713-0D75-93B6-7FF670D09AE9}"/>
              </a:ext>
            </a:extLst>
          </p:cNvPr>
          <p:cNvCxnSpPr>
            <a:cxnSpLocks/>
          </p:cNvCxnSpPr>
          <p:nvPr/>
        </p:nvCxnSpPr>
        <p:spPr>
          <a:xfrm rot="10800000" flipV="1">
            <a:off x="9683752" y="3436258"/>
            <a:ext cx="1930398" cy="1253319"/>
          </a:xfrm>
          <a:prstGeom prst="bentConnector3">
            <a:avLst>
              <a:gd name="adj1" fmla="val 329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90C6808-0591-09E9-BCD6-5950FD320335}"/>
              </a:ext>
            </a:extLst>
          </p:cNvPr>
          <p:cNvSpPr txBox="1"/>
          <p:nvPr/>
        </p:nvSpPr>
        <p:spPr>
          <a:xfrm>
            <a:off x="3584584" y="6396521"/>
            <a:ext cx="5823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Check that all Section B totals match Section A totals </a:t>
            </a:r>
          </a:p>
        </p:txBody>
      </p:sp>
    </p:spTree>
    <p:extLst>
      <p:ext uri="{BB962C8B-B14F-4D97-AF65-F5344CB8AC3E}">
        <p14:creationId xmlns:p14="http://schemas.microsoft.com/office/powerpoint/2010/main" val="3133152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B9904-35B2-0A74-3AB7-0B7BAFC7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Application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E1B28-81F0-E977-1E7B-89F6B035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signatures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answers to Application Form questions </a:t>
            </a:r>
          </a:p>
          <a:p>
            <a:pPr lvl="1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leave points on the table!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dates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Incomplete/inaccurate/unclear cost calculations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Missing documents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9877B5E-0EFA-4B4C-4320-F667EB72DACA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0D625-E0BF-15B9-F92C-AE0513C77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12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82EC-F0B4-6C8B-E485-A5E719916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5AB63-1695-C6F8-B920-7797250E48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05D7FC-327C-E0E5-0995-455C58467F03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4902-C5A9-E89A-3FAC-C3921B04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97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A3B4D-2CE9-B0CD-7F77-0512C77BC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209B-95AE-6EB1-8FD6-CD2FC4A1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EE07F-5CC8-8131-06B7-6216656B1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Reminders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Overview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Overview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Evaluation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ACAAAD-A5F2-01FA-6BD7-16708D7CADB2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CEA64-6A68-D8EC-B1DA-EBCB29688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27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42C0-8643-C2A1-CF35-CF0A002A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Completeness &amp; Eligibility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9C84F-048F-157A-6E3C-446A7F7DD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deemed complete, Applicants must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 every question (use “N/A” or “Does not apply” as needed)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Application Form is signed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and submit every form </a:t>
            </a:r>
          </a:p>
          <a:p>
            <a:pPr lvl="1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9E2F499-16F5-6EFB-F4D2-601992123773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86F70-4006-127E-1103-64CA7977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44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A29F1-6E17-78C0-AC50-98C2BAA67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39EAA-5370-3074-2D4B-8600BC99C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Wildfire Resilience Impact: 50 Points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Customer Benefits: 35 Points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Applicant Need: 15 Points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2D322D-FB3E-A672-B53E-D9B231F3FAEE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EA200-F320-5A86-493A-A6B532ADE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27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F48C-F830-3D3D-E5B3-668BFBABA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Evaluation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D338EA-BB0A-0D18-9187-725BD49CD8C0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8FFFB5-D6A6-01A3-7129-0714E6978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32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44DBD4F-6969-09B4-C4CB-84E8A75D6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5737" y="1690688"/>
            <a:ext cx="7348360" cy="46346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4A62AD-B828-3BF0-0A2E-38B6742462EB}"/>
              </a:ext>
            </a:extLst>
          </p:cNvPr>
          <p:cNvSpPr txBox="1"/>
          <p:nvPr/>
        </p:nvSpPr>
        <p:spPr>
          <a:xfrm>
            <a:off x="8431931" y="1738273"/>
            <a:ext cx="3599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“T + Format” example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schedule as it applies to your project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881459BC-F5A7-4287-7E55-BC7B299469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960082"/>
              </p:ext>
            </p:extLst>
          </p:nvPr>
        </p:nvGraphicFramePr>
        <p:xfrm>
          <a:off x="8258575" y="2661603"/>
          <a:ext cx="3628726" cy="2220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6317">
                  <a:extLst>
                    <a:ext uri="{9D8B030D-6E8A-4147-A177-3AD203B41FA5}">
                      <a16:colId xmlns:a16="http://schemas.microsoft.com/office/drawing/2014/main" val="3584604559"/>
                    </a:ext>
                  </a:extLst>
                </a:gridCol>
                <a:gridCol w="1222409">
                  <a:extLst>
                    <a:ext uri="{9D8B030D-6E8A-4147-A177-3AD203B41FA5}">
                      <a16:colId xmlns:a16="http://schemas.microsoft.com/office/drawing/2014/main" val="4292636651"/>
                    </a:ext>
                  </a:extLst>
                </a:gridCol>
              </a:tblGrid>
              <a:tr h="49732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Subaward agreement execution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=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0824"/>
                  </a:ext>
                </a:extLst>
              </a:tr>
              <a:tr h="333041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Equipment procurement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+ 1 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33987"/>
                  </a:ext>
                </a:extLst>
              </a:tr>
              <a:tr h="333041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Contractor procurement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+ 1 month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0055968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Construction Completion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+ 12 months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8138205"/>
                  </a:ext>
                </a:extLst>
              </a:tr>
              <a:tr h="497322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Submission of Completion Report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+ 1 month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226489"/>
                  </a:ext>
                </a:extLst>
              </a:tr>
            </a:tbl>
          </a:graphicData>
        </a:graphic>
      </p:graphicFrame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0D98490A-461C-93EB-0911-4FDE3D23B31B}"/>
              </a:ext>
            </a:extLst>
          </p:cNvPr>
          <p:cNvCxnSpPr>
            <a:cxnSpLocks/>
          </p:cNvCxnSpPr>
          <p:nvPr/>
        </p:nvCxnSpPr>
        <p:spPr>
          <a:xfrm flipV="1">
            <a:off x="7228573" y="4882165"/>
            <a:ext cx="2693302" cy="375635"/>
          </a:xfrm>
          <a:prstGeom prst="bentConnector3">
            <a:avLst>
              <a:gd name="adj1" fmla="val 99983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6359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CC25-C518-B095-C5E3-94A1D18E2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Evaluation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F54A48-624B-81EA-E28A-4EBCB131D1E6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8D6091-1E17-6811-5203-FB0D9CE7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33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BABEFAE-F652-903C-8757-5FA8A28EB9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220" y="1826261"/>
            <a:ext cx="11282805" cy="453008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3E4947-B9A1-51F4-7158-5E48D1C97C54}"/>
              </a:ext>
            </a:extLst>
          </p:cNvPr>
          <p:cNvCxnSpPr/>
          <p:nvPr/>
        </p:nvCxnSpPr>
        <p:spPr>
          <a:xfrm>
            <a:off x="3532472" y="6025415"/>
            <a:ext cx="42062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987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9E8B9-A952-84E8-D8FA-3562A4D64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Evaluation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59D9D9-2B07-1A52-89BD-5878A7DEBC21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AF6919-C501-3A41-FB75-3DB5403C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34</a:t>
            </a:fld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A8616827-B64C-2D6D-D81F-501CD79A9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492" y="2653420"/>
            <a:ext cx="10139016" cy="19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53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24807-E55E-BF6B-E2F1-D7F62ECD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818FE-95D1-1E03-37F5-94AC69DEA5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60D3D60-7E2F-715A-810A-33E8E9DB3211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2429D-A944-3E63-D027-6BF4D541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315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AE8E7-1D58-8C6C-3045-D144516DD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Applicant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EFD69-B5ED-9F48-3574-13EAB5ECF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Application-related questions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comments@oer.idaho.gov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3, 2025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OEMR will collect questions and post answers on ERGP webpage. Final FAQ document will be posted by October 8, 2025.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technical, non-Application-related questions or issues to Jett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jett.hawk@oer.idaho.gov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2661B21-634A-2EF2-8649-9AE49EE9A61E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53B271-D71E-A868-913A-40C04CDD1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141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6FAC1-A4AE-C59A-1DD1-BF0D8199C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2F03-351E-0D28-761A-B7C3F9638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are due to OEMR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October 10, 2025,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11:59 PM MST.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must be submitted in full for consideration.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 applications will be rejected in their entirety.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Recording of the webinar and slides will be sent and posted on ERGP webpage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the Q&amp;A on the ERGP webpage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5A9468-3B1F-D6F0-DFCC-9D8EBE3B2561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63CF42-26D2-B595-0011-793AEB6A0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70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2B306-D971-80AD-5B43-57BCF201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EDECEE-B523-0098-0686-58AB3EE4B99F}"/>
              </a:ext>
            </a:extLst>
          </p:cNvPr>
          <p:cNvSpPr txBox="1"/>
          <p:nvPr/>
        </p:nvSpPr>
        <p:spPr>
          <a:xfrm>
            <a:off x="480391" y="1897476"/>
            <a:ext cx="4104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Timeline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AE83B8B-7B36-4EC6-5623-8C51AC13A68C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D09A1-EE8C-4BB9-C08D-A02D8A5ED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D417197-1379-A6F4-47ED-7C87B0F3E5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944327"/>
              </p:ext>
            </p:extLst>
          </p:nvPr>
        </p:nvGraphicFramePr>
        <p:xfrm>
          <a:off x="1524000" y="2710516"/>
          <a:ext cx="9143999" cy="209256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5369043">
                  <a:extLst>
                    <a:ext uri="{9D8B030D-6E8A-4147-A177-3AD203B41FA5}">
                      <a16:colId xmlns:a16="http://schemas.microsoft.com/office/drawing/2014/main" val="1900657336"/>
                    </a:ext>
                  </a:extLst>
                </a:gridCol>
                <a:gridCol w="2376462">
                  <a:extLst>
                    <a:ext uri="{9D8B030D-6E8A-4147-A177-3AD203B41FA5}">
                      <a16:colId xmlns:a16="http://schemas.microsoft.com/office/drawing/2014/main" val="1060286251"/>
                    </a:ext>
                  </a:extLst>
                </a:gridCol>
                <a:gridCol w="1398494">
                  <a:extLst>
                    <a:ext uri="{9D8B030D-6E8A-4147-A177-3AD203B41FA5}">
                      <a16:colId xmlns:a16="http://schemas.microsoft.com/office/drawing/2014/main" val="3727115812"/>
                    </a:ext>
                  </a:extLst>
                </a:gridCol>
              </a:tblGrid>
              <a:tr h="2989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Event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Date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Time (MT)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9704039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RFA issue date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September 12, 2025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7328241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Pre-Application Webinar (see Section XIII) 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September 24, 2025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10:30 AM 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9147239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Applicant questions deadline (see Section XIII) 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October 3, 2025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696457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Final answers to questions and addenda deadline 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October 8, 2025 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 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4963991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Application Due Date  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October 10, 2025 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>
                          <a:effectLst/>
                        </a:rPr>
                        <a:t>11:59 PM</a:t>
                      </a:r>
                      <a:endParaRPr lang="en-US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2527374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Conditional Awardees selected (anticipated) 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November 14, 2025 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None/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6464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45474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6CBC-0227-2D1F-4154-0DBF8B183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2465"/>
            <a:ext cx="10515600" cy="16015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6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D849DCB-80CC-08EE-CEAC-EE31D1F3F6AA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79CB45-1016-5F7F-0416-034FB22669FF}"/>
              </a:ext>
            </a:extLst>
          </p:cNvPr>
          <p:cNvSpPr txBox="1"/>
          <p:nvPr/>
        </p:nvSpPr>
        <p:spPr>
          <a:xfrm>
            <a:off x="1500083" y="4534525"/>
            <a:ext cx="40769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Jett Hawk, Project Coordinator </a:t>
            </a:r>
          </a:p>
          <a:p>
            <a:pPr marL="0" indent="0" algn="ctr">
              <a:buNone/>
            </a:pP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jett.hawk@oer.idaho.gov</a:t>
            </a: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208-332-1677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5A83D-03C4-6185-6B07-D1DA497D6B6B}"/>
              </a:ext>
            </a:extLst>
          </p:cNvPr>
          <p:cNvSpPr txBox="1"/>
          <p:nvPr/>
        </p:nvSpPr>
        <p:spPr>
          <a:xfrm>
            <a:off x="5577023" y="4451063"/>
            <a:ext cx="477765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Meghan Matyas, Sr. Financial Specialist</a:t>
            </a:r>
          </a:p>
          <a:p>
            <a:pPr marL="0" indent="0" algn="ctr">
              <a:buNone/>
            </a:pP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meghan.matyas@oer.idaho.gov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208-332-1676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DBFFF2-5F70-5CF4-DCC1-F41C7FE8D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3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E5728-7287-9E62-2D24-B3C0459A9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AD9A1-2BAC-8C58-D65A-8B9CD0179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02649-2919-D7F3-2822-8D46E033B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are due to OEMR no later than 11:59 pm MDT on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October 10, 2025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 all Application documents to Jett Hawk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jett.hawk@oer.idaho.gov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must be submitted in their entirety.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Application documents must be complete and submitted, or your Application will not be considered.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Incomplete applications will be rejected in their entirety.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Documents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Form (PDF)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Budget Worksheet (Excel)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Site Map (PDF. No form - Applicant provided)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39439C-EE4A-0C6F-99A1-483636AAC929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0D723-C124-DEDD-A04F-01BF01201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B0136-54A9-F24D-C351-E9436CDB5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798496" cy="2852737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1C640-E655-ADB6-D31A-23A97F991A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B376399-8DB8-B4CA-64D0-B32BDF08D733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C488B8-20D3-D91A-528E-154B156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3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535ED-48B2-0F2E-75C4-258306E36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8FB9E-B96E-E1D5-660D-3712F8585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A5AFF-AC95-7692-5B58-EA9FFF3B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329" y="3171880"/>
            <a:ext cx="5899483" cy="298700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Pilot Program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 1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Round 2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of Idaho grid resilience appropriations (S.B 1110, 2025)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Competitive Selection Process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78202A8-D858-CB4E-B646-E8D8073F1F83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0208CA0-8EE2-FFC0-05F8-386F27630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6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C58E130-55E2-354F-6927-077DCB9EB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392" y="1760086"/>
            <a:ext cx="9759215" cy="121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5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37C3C1-9EA8-7553-877C-E4FDFC1F6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6E724-8C23-53C0-4BDA-4F4E3B6D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886B9-709C-09E3-37FF-AB388166C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771" y="2292601"/>
            <a:ext cx="5726229" cy="2216986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Mission Statement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WRIP facilitates investments in Idaho’s electric grid to monitor, mitigate, and mobilize against disruptive wildfire events.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DFFBF15-AB66-96F6-F240-910443E21984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94B817-A16E-7C77-D679-1B2E6761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A picture containing sky, outdoor, grass, dirt&#10;&#10;AI-generated content may be incorrect.">
            <a:extLst>
              <a:ext uri="{FF2B5EF4-FFF2-40B4-BE49-F238E27FC236}">
                <a16:creationId xmlns:a16="http://schemas.microsoft.com/office/drawing/2014/main" id="{0682BB6B-BA5A-0D4D-0962-11DA1FB2A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78" y="1987526"/>
            <a:ext cx="5026022" cy="282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3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47EF-BB1C-DD35-9CD2-EAA9D15F2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F24C1-D76D-7FF7-3115-AC4569A802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WRIP Goals </a:t>
            </a:r>
          </a:p>
          <a:p>
            <a:pPr marL="91440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 in long-term strategic projects that mitigate wildfire risk in Idaho</a:t>
            </a:r>
          </a:p>
          <a:p>
            <a:pPr marL="91440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utilities with high wildfire risk exposure and capital limitations</a:t>
            </a:r>
          </a:p>
          <a:p>
            <a:pPr marL="914400" indent="-51435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Rapidly deploy funding to Idaho’s electric utilities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D8DF6A3-78B1-7693-0110-D180C568AF23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44C50-E272-885B-E754-D6592D802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0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C0E-202F-B2CB-653D-8A795CF0E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71BB4-CB11-4852-E33D-BACDC63ED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715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Eligible Entities</a:t>
            </a:r>
          </a:p>
          <a:p>
            <a:pPr marL="461963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utilities that are not currently debarred or suspended with customers in Idaho. For WRIP, OEMR is adopting the requirements of debarred and suspended entities as defined in 2 CFR Part 180.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538FFB-9199-2F57-CDEB-6CCCA869E0B6}"/>
              </a:ext>
            </a:extLst>
          </p:cNvPr>
          <p:cNvSpPr txBox="1">
            <a:spLocks/>
          </p:cNvSpPr>
          <p:nvPr/>
        </p:nvSpPr>
        <p:spPr>
          <a:xfrm>
            <a:off x="0" y="525780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just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webinar is being recorded.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B8D2C-443E-8101-1D65-D7DD0288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81CB-E12A-4642-B4E7-727B6BB927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6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2953</TotalTime>
  <Words>1791</Words>
  <Application>Microsoft Office PowerPoint</Application>
  <PresentationFormat>Widescreen</PresentationFormat>
  <Paragraphs>304</Paragraphs>
  <Slides>39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Times New Roman</vt:lpstr>
      <vt:lpstr>Office Theme</vt:lpstr>
      <vt:lpstr>Wildfire Resilience  Investment Program (WRIP) Pre-Application Meeting</vt:lpstr>
      <vt:lpstr>Disclaimer</vt:lpstr>
      <vt:lpstr>Agenda</vt:lpstr>
      <vt:lpstr>Critical Reminders</vt:lpstr>
      <vt:lpstr>Program Overview</vt:lpstr>
      <vt:lpstr>Program Overview</vt:lpstr>
      <vt:lpstr>Program Overview</vt:lpstr>
      <vt:lpstr>Program Overview</vt:lpstr>
      <vt:lpstr>Program Overview</vt:lpstr>
      <vt:lpstr>Program Overview</vt:lpstr>
      <vt:lpstr>Program Overview</vt:lpstr>
      <vt:lpstr>Program Overview</vt:lpstr>
      <vt:lpstr>Program Overview</vt:lpstr>
      <vt:lpstr>Program Overview</vt:lpstr>
      <vt:lpstr>Program Overview</vt:lpstr>
      <vt:lpstr>Cost Information</vt:lpstr>
      <vt:lpstr>Cost Matching</vt:lpstr>
      <vt:lpstr>Cost Matching Example</vt:lpstr>
      <vt:lpstr>Cost Share</vt:lpstr>
      <vt:lpstr>Application Overview</vt:lpstr>
      <vt:lpstr>General Document Questions</vt:lpstr>
      <vt:lpstr>Required Documents</vt:lpstr>
      <vt:lpstr>Application Form</vt:lpstr>
      <vt:lpstr>Application Form</vt:lpstr>
      <vt:lpstr>Application Form</vt:lpstr>
      <vt:lpstr>Application Form</vt:lpstr>
      <vt:lpstr>Budget Worksheet </vt:lpstr>
      <vt:lpstr>Common Application Errors</vt:lpstr>
      <vt:lpstr>Application Evaluation</vt:lpstr>
      <vt:lpstr>Completeness &amp; Eligibility Evaluation</vt:lpstr>
      <vt:lpstr>Technical Evaluation</vt:lpstr>
      <vt:lpstr>Technical Evaluation</vt:lpstr>
      <vt:lpstr>Technical Evaluation</vt:lpstr>
      <vt:lpstr>Technical Evaluation</vt:lpstr>
      <vt:lpstr>Next Steps</vt:lpstr>
      <vt:lpstr>Applicant Questions</vt:lpstr>
      <vt:lpstr>Next Steps</vt:lpstr>
      <vt:lpstr>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Emily Her</dc:creator>
  <cp:lastModifiedBy>Jett Hawk</cp:lastModifiedBy>
  <cp:revision>68</cp:revision>
  <dcterms:created xsi:type="dcterms:W3CDTF">2023-01-12T21:04:16Z</dcterms:created>
  <dcterms:modified xsi:type="dcterms:W3CDTF">2025-09-23T17:52:23Z</dcterms:modified>
</cp:coreProperties>
</file>