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56" r:id="rId2"/>
    <p:sldId id="273" r:id="rId3"/>
    <p:sldId id="257" r:id="rId4"/>
    <p:sldId id="258" r:id="rId5"/>
    <p:sldId id="259" r:id="rId6"/>
    <p:sldId id="260" r:id="rId7"/>
    <p:sldId id="275" r:id="rId8"/>
    <p:sldId id="261" r:id="rId9"/>
    <p:sldId id="264" r:id="rId10"/>
    <p:sldId id="265" r:id="rId11"/>
    <p:sldId id="274" r:id="rId12"/>
    <p:sldId id="263" r:id="rId13"/>
    <p:sldId id="266" r:id="rId14"/>
    <p:sldId id="267" r:id="rId15"/>
    <p:sldId id="268" r:id="rId16"/>
    <p:sldId id="269"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6267A-C030-45B5-9E97-508D9E329BE4}" v="46" dt="2026-01-13T21:26:44.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74" autoAdjust="0"/>
  </p:normalViewPr>
  <p:slideViewPr>
    <p:cSldViewPr snapToGrid="0">
      <p:cViewPr varScale="1">
        <p:scale>
          <a:sx n="91" d="100"/>
          <a:sy n="91" d="100"/>
        </p:scale>
        <p:origin x="13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y Holden" userId="fda9c40d-3418-4aae-a0d8-82a57415a677" providerId="ADAL" clId="{2CFAC627-9C4C-403F-9BE8-64B70BFB77B6}"/>
    <pc:docChg chg="undo custSel addSld delSld modSld sldOrd">
      <pc:chgData name="Camy Holden" userId="fda9c40d-3418-4aae-a0d8-82a57415a677" providerId="ADAL" clId="{2CFAC627-9C4C-403F-9BE8-64B70BFB77B6}" dt="2026-01-13T22:27:37.187" v="12154" actId="20577"/>
      <pc:docMkLst>
        <pc:docMk/>
      </pc:docMkLst>
      <pc:sldChg chg="modSp mod">
        <pc:chgData name="Camy Holden" userId="fda9c40d-3418-4aae-a0d8-82a57415a677" providerId="ADAL" clId="{2CFAC627-9C4C-403F-9BE8-64B70BFB77B6}" dt="2026-01-05T16:44:49.875" v="226" actId="20577"/>
        <pc:sldMkLst>
          <pc:docMk/>
          <pc:sldMk cId="1091210698" sldId="256"/>
        </pc:sldMkLst>
        <pc:spChg chg="mod">
          <ac:chgData name="Camy Holden" userId="fda9c40d-3418-4aae-a0d8-82a57415a677" providerId="ADAL" clId="{2CFAC627-9C4C-403F-9BE8-64B70BFB77B6}" dt="2026-01-05T16:44:37.929" v="196" actId="1076"/>
          <ac:spMkLst>
            <pc:docMk/>
            <pc:sldMk cId="1091210698" sldId="256"/>
            <ac:spMk id="2" creationId="{23981F77-4301-E3F0-A47C-FDC4350EDEE0}"/>
          </ac:spMkLst>
        </pc:spChg>
        <pc:spChg chg="mod">
          <ac:chgData name="Camy Holden" userId="fda9c40d-3418-4aae-a0d8-82a57415a677" providerId="ADAL" clId="{2CFAC627-9C4C-403F-9BE8-64B70BFB77B6}" dt="2026-01-05T16:44:49.875" v="226" actId="20577"/>
          <ac:spMkLst>
            <pc:docMk/>
            <pc:sldMk cId="1091210698" sldId="256"/>
            <ac:spMk id="3" creationId="{5E7C8FDF-16BC-CBD8-6F4B-F0FDDDA29B55}"/>
          </ac:spMkLst>
        </pc:spChg>
      </pc:sldChg>
      <pc:sldChg chg="modSp mod modNotesTx">
        <pc:chgData name="Camy Holden" userId="fda9c40d-3418-4aae-a0d8-82a57415a677" providerId="ADAL" clId="{2CFAC627-9C4C-403F-9BE8-64B70BFB77B6}" dt="2026-01-12T15:36:33.738" v="11386" actId="20577"/>
        <pc:sldMkLst>
          <pc:docMk/>
          <pc:sldMk cId="1357983106" sldId="257"/>
        </pc:sldMkLst>
        <pc:spChg chg="mod">
          <ac:chgData name="Camy Holden" userId="fda9c40d-3418-4aae-a0d8-82a57415a677" providerId="ADAL" clId="{2CFAC627-9C4C-403F-9BE8-64B70BFB77B6}" dt="2026-01-07T20:16:03.387" v="5512" actId="20577"/>
          <ac:spMkLst>
            <pc:docMk/>
            <pc:sldMk cId="1357983106" sldId="257"/>
            <ac:spMk id="2" creationId="{22C6FAC1-A4AE-C59A-1DD1-BF0D8199CE6C}"/>
          </ac:spMkLst>
        </pc:spChg>
        <pc:spChg chg="mod">
          <ac:chgData name="Camy Holden" userId="fda9c40d-3418-4aae-a0d8-82a57415a677" providerId="ADAL" clId="{2CFAC627-9C4C-403F-9BE8-64B70BFB77B6}" dt="2026-01-08T18:48:24.769" v="8542" actId="20577"/>
          <ac:spMkLst>
            <pc:docMk/>
            <pc:sldMk cId="1357983106" sldId="257"/>
            <ac:spMk id="3" creationId="{9B4C2F03-351E-0D28-761A-B7C3F9638D11}"/>
          </ac:spMkLst>
        </pc:spChg>
      </pc:sldChg>
      <pc:sldChg chg="modSp new mod modNotesTx">
        <pc:chgData name="Camy Holden" userId="fda9c40d-3418-4aae-a0d8-82a57415a677" providerId="ADAL" clId="{2CFAC627-9C4C-403F-9BE8-64B70BFB77B6}" dt="2026-01-12T15:04:05.927" v="11137" actId="20577"/>
        <pc:sldMkLst>
          <pc:docMk/>
          <pc:sldMk cId="3178270607" sldId="258"/>
        </pc:sldMkLst>
        <pc:spChg chg="mod">
          <ac:chgData name="Camy Holden" userId="fda9c40d-3418-4aae-a0d8-82a57415a677" providerId="ADAL" clId="{2CFAC627-9C4C-403F-9BE8-64B70BFB77B6}" dt="2026-01-09T17:55:37.050" v="10452" actId="20577"/>
          <ac:spMkLst>
            <pc:docMk/>
            <pc:sldMk cId="3178270607" sldId="258"/>
            <ac:spMk id="2" creationId="{C0F6444E-AA42-A420-C18B-1E2413B99689}"/>
          </ac:spMkLst>
        </pc:spChg>
        <pc:spChg chg="mod">
          <ac:chgData name="Camy Holden" userId="fda9c40d-3418-4aae-a0d8-82a57415a677" providerId="ADAL" clId="{2CFAC627-9C4C-403F-9BE8-64B70BFB77B6}" dt="2026-01-12T15:04:05.927" v="11137" actId="20577"/>
          <ac:spMkLst>
            <pc:docMk/>
            <pc:sldMk cId="3178270607" sldId="258"/>
            <ac:spMk id="3" creationId="{0B27C2CB-CCF1-1496-24C4-C4F057863619}"/>
          </ac:spMkLst>
        </pc:spChg>
      </pc:sldChg>
      <pc:sldChg chg="modSp new mod">
        <pc:chgData name="Camy Holden" userId="fda9c40d-3418-4aae-a0d8-82a57415a677" providerId="ADAL" clId="{2CFAC627-9C4C-403F-9BE8-64B70BFB77B6}" dt="2026-01-09T17:55:48.970" v="10477" actId="20577"/>
        <pc:sldMkLst>
          <pc:docMk/>
          <pc:sldMk cId="3081470332" sldId="259"/>
        </pc:sldMkLst>
        <pc:spChg chg="mod">
          <ac:chgData name="Camy Holden" userId="fda9c40d-3418-4aae-a0d8-82a57415a677" providerId="ADAL" clId="{2CFAC627-9C4C-403F-9BE8-64B70BFB77B6}" dt="2026-01-09T17:55:48.970" v="10477" actId="20577"/>
          <ac:spMkLst>
            <pc:docMk/>
            <pc:sldMk cId="3081470332" sldId="259"/>
            <ac:spMk id="2" creationId="{AFD11C26-BAF3-C939-7B00-E60FB09A1F60}"/>
          </ac:spMkLst>
        </pc:spChg>
        <pc:spChg chg="mod">
          <ac:chgData name="Camy Holden" userId="fda9c40d-3418-4aae-a0d8-82a57415a677" providerId="ADAL" clId="{2CFAC627-9C4C-403F-9BE8-64B70BFB77B6}" dt="2026-01-09T15:00:38.116" v="9578" actId="20577"/>
          <ac:spMkLst>
            <pc:docMk/>
            <pc:sldMk cId="3081470332" sldId="259"/>
            <ac:spMk id="3" creationId="{FF5E40BA-B308-B6D5-02DB-AE40C3E53385}"/>
          </ac:spMkLst>
        </pc:spChg>
      </pc:sldChg>
      <pc:sldChg chg="addSp delSp modSp new mod">
        <pc:chgData name="Camy Holden" userId="fda9c40d-3418-4aae-a0d8-82a57415a677" providerId="ADAL" clId="{2CFAC627-9C4C-403F-9BE8-64B70BFB77B6}" dt="2026-01-09T17:11:47.338" v="10294" actId="478"/>
        <pc:sldMkLst>
          <pc:docMk/>
          <pc:sldMk cId="1087144144" sldId="260"/>
        </pc:sldMkLst>
        <pc:spChg chg="mod">
          <ac:chgData name="Camy Holden" userId="fda9c40d-3418-4aae-a0d8-82a57415a677" providerId="ADAL" clId="{2CFAC627-9C4C-403F-9BE8-64B70BFB77B6}" dt="2026-01-05T16:50:12.400" v="1120" actId="20577"/>
          <ac:spMkLst>
            <pc:docMk/>
            <pc:sldMk cId="1087144144" sldId="260"/>
            <ac:spMk id="2" creationId="{DFEFDAE0-A932-CB70-0328-133B634A6494}"/>
          </ac:spMkLst>
        </pc:spChg>
        <pc:spChg chg="mod">
          <ac:chgData name="Camy Holden" userId="fda9c40d-3418-4aae-a0d8-82a57415a677" providerId="ADAL" clId="{2CFAC627-9C4C-403F-9BE8-64B70BFB77B6}" dt="2026-01-08T15:11:47.221" v="7817" actId="20577"/>
          <ac:spMkLst>
            <pc:docMk/>
            <pc:sldMk cId="1087144144" sldId="260"/>
            <ac:spMk id="3" creationId="{4BEDAAF3-ED3A-3C38-E4C9-2AE96FB103CD}"/>
          </ac:spMkLst>
        </pc:spChg>
      </pc:sldChg>
      <pc:sldChg chg="modSp new mod">
        <pc:chgData name="Camy Holden" userId="fda9c40d-3418-4aae-a0d8-82a57415a677" providerId="ADAL" clId="{2CFAC627-9C4C-403F-9BE8-64B70BFB77B6}" dt="2026-01-09T17:54:19.259" v="10335" actId="20577"/>
        <pc:sldMkLst>
          <pc:docMk/>
          <pc:sldMk cId="979679314" sldId="261"/>
        </pc:sldMkLst>
        <pc:spChg chg="mod">
          <ac:chgData name="Camy Holden" userId="fda9c40d-3418-4aae-a0d8-82a57415a677" providerId="ADAL" clId="{2CFAC627-9C4C-403F-9BE8-64B70BFB77B6}" dt="2026-01-09T17:54:19.259" v="10335" actId="20577"/>
          <ac:spMkLst>
            <pc:docMk/>
            <pc:sldMk cId="979679314" sldId="261"/>
            <ac:spMk id="2" creationId="{26D84988-104D-EC27-EA4E-9BF43A50C966}"/>
          </ac:spMkLst>
        </pc:spChg>
        <pc:spChg chg="mod">
          <ac:chgData name="Camy Holden" userId="fda9c40d-3418-4aae-a0d8-82a57415a677" providerId="ADAL" clId="{2CFAC627-9C4C-403F-9BE8-64B70BFB77B6}" dt="2026-01-09T16:02:31.928" v="10257" actId="20577"/>
          <ac:spMkLst>
            <pc:docMk/>
            <pc:sldMk cId="979679314" sldId="261"/>
            <ac:spMk id="3" creationId="{8D0BF9DE-E2CA-0FE6-CA8C-392D5C56C162}"/>
          </ac:spMkLst>
        </pc:spChg>
      </pc:sldChg>
      <pc:sldChg chg="addSp delSp modSp new mod modNotesTx">
        <pc:chgData name="Camy Holden" userId="fda9c40d-3418-4aae-a0d8-82a57415a677" providerId="ADAL" clId="{2CFAC627-9C4C-403F-9BE8-64B70BFB77B6}" dt="2026-01-12T15:44:04.478" v="11391" actId="20577"/>
        <pc:sldMkLst>
          <pc:docMk/>
          <pc:sldMk cId="514618080" sldId="263"/>
        </pc:sldMkLst>
        <pc:spChg chg="mod">
          <ac:chgData name="Camy Holden" userId="fda9c40d-3418-4aae-a0d8-82a57415a677" providerId="ADAL" clId="{2CFAC627-9C4C-403F-9BE8-64B70BFB77B6}" dt="2026-01-05T16:58:51.258" v="1581" actId="20577"/>
          <ac:spMkLst>
            <pc:docMk/>
            <pc:sldMk cId="514618080" sldId="263"/>
            <ac:spMk id="2" creationId="{193D6199-5E43-31B1-2ABF-3401E9AF25B1}"/>
          </ac:spMkLst>
        </pc:spChg>
        <pc:graphicFrameChg chg="add mod ord modGraphic">
          <ac:chgData name="Camy Holden" userId="fda9c40d-3418-4aae-a0d8-82a57415a677" providerId="ADAL" clId="{2CFAC627-9C4C-403F-9BE8-64B70BFB77B6}" dt="2026-01-05T17:43:36.424" v="4820" actId="255"/>
          <ac:graphicFrameMkLst>
            <pc:docMk/>
            <pc:sldMk cId="514618080" sldId="263"/>
            <ac:graphicFrameMk id="5" creationId="{0B44BADB-A3B7-2980-8B3C-7801C11B45F2}"/>
          </ac:graphicFrameMkLst>
        </pc:graphicFrameChg>
      </pc:sldChg>
      <pc:sldChg chg="modSp new mod ord">
        <pc:chgData name="Camy Holden" userId="fda9c40d-3418-4aae-a0d8-82a57415a677" providerId="ADAL" clId="{2CFAC627-9C4C-403F-9BE8-64B70BFB77B6}" dt="2026-01-09T16:49:52.951" v="10292" actId="20577"/>
        <pc:sldMkLst>
          <pc:docMk/>
          <pc:sldMk cId="2836635342" sldId="264"/>
        </pc:sldMkLst>
        <pc:spChg chg="mod">
          <ac:chgData name="Camy Holden" userId="fda9c40d-3418-4aae-a0d8-82a57415a677" providerId="ADAL" clId="{2CFAC627-9C4C-403F-9BE8-64B70BFB77B6}" dt="2026-01-05T17:00:59.348" v="1722" actId="20577"/>
          <ac:spMkLst>
            <pc:docMk/>
            <pc:sldMk cId="2836635342" sldId="264"/>
            <ac:spMk id="2" creationId="{D6244417-512C-C345-B3F5-880BDEE11C0B}"/>
          </ac:spMkLst>
        </pc:spChg>
        <pc:spChg chg="mod">
          <ac:chgData name="Camy Holden" userId="fda9c40d-3418-4aae-a0d8-82a57415a677" providerId="ADAL" clId="{2CFAC627-9C4C-403F-9BE8-64B70BFB77B6}" dt="2026-01-09T16:49:52.951" v="10292" actId="20577"/>
          <ac:spMkLst>
            <pc:docMk/>
            <pc:sldMk cId="2836635342" sldId="264"/>
            <ac:spMk id="3" creationId="{2DDBA8B1-171B-4091-0736-DA9D706F5C1F}"/>
          </ac:spMkLst>
        </pc:spChg>
      </pc:sldChg>
      <pc:sldChg chg="modSp new mod ord">
        <pc:chgData name="Camy Holden" userId="fda9c40d-3418-4aae-a0d8-82a57415a677" providerId="ADAL" clId="{2CFAC627-9C4C-403F-9BE8-64B70BFB77B6}" dt="2026-01-09T22:37:38.523" v="10547" actId="20577"/>
        <pc:sldMkLst>
          <pc:docMk/>
          <pc:sldMk cId="3396645883" sldId="265"/>
        </pc:sldMkLst>
        <pc:spChg chg="mod">
          <ac:chgData name="Camy Holden" userId="fda9c40d-3418-4aae-a0d8-82a57415a677" providerId="ADAL" clId="{2CFAC627-9C4C-403F-9BE8-64B70BFB77B6}" dt="2026-01-09T17:55:59.927" v="10489" actId="20577"/>
          <ac:spMkLst>
            <pc:docMk/>
            <pc:sldMk cId="3396645883" sldId="265"/>
            <ac:spMk id="2" creationId="{24D318F1-E44F-6D0A-DF3B-31655D8DE4F1}"/>
          </ac:spMkLst>
        </pc:spChg>
        <pc:spChg chg="mod">
          <ac:chgData name="Camy Holden" userId="fda9c40d-3418-4aae-a0d8-82a57415a677" providerId="ADAL" clId="{2CFAC627-9C4C-403F-9BE8-64B70BFB77B6}" dt="2026-01-09T22:37:38.523" v="10547" actId="20577"/>
          <ac:spMkLst>
            <pc:docMk/>
            <pc:sldMk cId="3396645883" sldId="265"/>
            <ac:spMk id="3" creationId="{0A4581EC-BDEC-A367-61A4-89D44EC249C2}"/>
          </ac:spMkLst>
        </pc:spChg>
      </pc:sldChg>
      <pc:sldChg chg="modSp new mod">
        <pc:chgData name="Camy Holden" userId="fda9c40d-3418-4aae-a0d8-82a57415a677" providerId="ADAL" clId="{2CFAC627-9C4C-403F-9BE8-64B70BFB77B6}" dt="2026-01-09T15:01:29.201" v="9592" actId="20577"/>
        <pc:sldMkLst>
          <pc:docMk/>
          <pc:sldMk cId="1953789629" sldId="266"/>
        </pc:sldMkLst>
        <pc:spChg chg="mod">
          <ac:chgData name="Camy Holden" userId="fda9c40d-3418-4aae-a0d8-82a57415a677" providerId="ADAL" clId="{2CFAC627-9C4C-403F-9BE8-64B70BFB77B6}" dt="2026-01-05T17:03:36.685" v="2106" actId="20577"/>
          <ac:spMkLst>
            <pc:docMk/>
            <pc:sldMk cId="1953789629" sldId="266"/>
            <ac:spMk id="2" creationId="{714E7757-76C3-DFF5-FBAF-A423DD04E08E}"/>
          </ac:spMkLst>
        </pc:spChg>
        <pc:spChg chg="mod">
          <ac:chgData name="Camy Holden" userId="fda9c40d-3418-4aae-a0d8-82a57415a677" providerId="ADAL" clId="{2CFAC627-9C4C-403F-9BE8-64B70BFB77B6}" dt="2026-01-09T15:01:29.201" v="9592" actId="20577"/>
          <ac:spMkLst>
            <pc:docMk/>
            <pc:sldMk cId="1953789629" sldId="266"/>
            <ac:spMk id="3" creationId="{65223B54-A03B-9AD5-0BE9-EBF5D554D490}"/>
          </ac:spMkLst>
        </pc:spChg>
      </pc:sldChg>
      <pc:sldChg chg="modSp new mod modNotesTx">
        <pc:chgData name="Camy Holden" userId="fda9c40d-3418-4aae-a0d8-82a57415a677" providerId="ADAL" clId="{2CFAC627-9C4C-403F-9BE8-64B70BFB77B6}" dt="2026-01-12T15:47:31.339" v="11410" actId="20577"/>
        <pc:sldMkLst>
          <pc:docMk/>
          <pc:sldMk cId="2285130610" sldId="267"/>
        </pc:sldMkLst>
        <pc:spChg chg="mod">
          <ac:chgData name="Camy Holden" userId="fda9c40d-3418-4aae-a0d8-82a57415a677" providerId="ADAL" clId="{2CFAC627-9C4C-403F-9BE8-64B70BFB77B6}" dt="2026-01-05T17:04:51.747" v="2336" actId="20577"/>
          <ac:spMkLst>
            <pc:docMk/>
            <pc:sldMk cId="2285130610" sldId="267"/>
            <ac:spMk id="2" creationId="{A23B6F3A-1A74-A55B-4953-6A3CF19C4C28}"/>
          </ac:spMkLst>
        </pc:spChg>
        <pc:spChg chg="mod">
          <ac:chgData name="Camy Holden" userId="fda9c40d-3418-4aae-a0d8-82a57415a677" providerId="ADAL" clId="{2CFAC627-9C4C-403F-9BE8-64B70BFB77B6}" dt="2026-01-09T16:39:01.642" v="10261" actId="14100"/>
          <ac:spMkLst>
            <pc:docMk/>
            <pc:sldMk cId="2285130610" sldId="267"/>
            <ac:spMk id="3" creationId="{0933FE7B-AD51-856C-9B81-86C36EB35B2A}"/>
          </ac:spMkLst>
        </pc:spChg>
      </pc:sldChg>
      <pc:sldChg chg="modSp new mod">
        <pc:chgData name="Camy Holden" userId="fda9c40d-3418-4aae-a0d8-82a57415a677" providerId="ADAL" clId="{2CFAC627-9C4C-403F-9BE8-64B70BFB77B6}" dt="2026-01-05T17:23:12.646" v="3001" actId="20577"/>
        <pc:sldMkLst>
          <pc:docMk/>
          <pc:sldMk cId="3393800419" sldId="268"/>
        </pc:sldMkLst>
        <pc:spChg chg="mod">
          <ac:chgData name="Camy Holden" userId="fda9c40d-3418-4aae-a0d8-82a57415a677" providerId="ADAL" clId="{2CFAC627-9C4C-403F-9BE8-64B70BFB77B6}" dt="2026-01-05T17:19:23.441" v="2468" actId="20577"/>
          <ac:spMkLst>
            <pc:docMk/>
            <pc:sldMk cId="3393800419" sldId="268"/>
            <ac:spMk id="2" creationId="{EAB93D95-8FDC-78D8-AA46-1AA5970027F5}"/>
          </ac:spMkLst>
        </pc:spChg>
        <pc:spChg chg="mod">
          <ac:chgData name="Camy Holden" userId="fda9c40d-3418-4aae-a0d8-82a57415a677" providerId="ADAL" clId="{2CFAC627-9C4C-403F-9BE8-64B70BFB77B6}" dt="2026-01-05T17:23:12.646" v="3001" actId="20577"/>
          <ac:spMkLst>
            <pc:docMk/>
            <pc:sldMk cId="3393800419" sldId="268"/>
            <ac:spMk id="3" creationId="{97C96F09-6706-8B4E-B018-9A7AAAD11DAE}"/>
          </ac:spMkLst>
        </pc:spChg>
      </pc:sldChg>
      <pc:sldChg chg="modSp new mod modNotesTx">
        <pc:chgData name="Camy Holden" userId="fda9c40d-3418-4aae-a0d8-82a57415a677" providerId="ADAL" clId="{2CFAC627-9C4C-403F-9BE8-64B70BFB77B6}" dt="2026-01-12T14:56:01.498" v="10933" actId="20577"/>
        <pc:sldMkLst>
          <pc:docMk/>
          <pc:sldMk cId="1507657920" sldId="269"/>
        </pc:sldMkLst>
        <pc:spChg chg="mod">
          <ac:chgData name="Camy Holden" userId="fda9c40d-3418-4aae-a0d8-82a57415a677" providerId="ADAL" clId="{2CFAC627-9C4C-403F-9BE8-64B70BFB77B6}" dt="2026-01-05T17:23:40.614" v="3031" actId="20577"/>
          <ac:spMkLst>
            <pc:docMk/>
            <pc:sldMk cId="1507657920" sldId="269"/>
            <ac:spMk id="2" creationId="{72E9EEE9-E727-9DD8-A600-7967E387367E}"/>
          </ac:spMkLst>
        </pc:spChg>
        <pc:spChg chg="mod">
          <ac:chgData name="Camy Holden" userId="fda9c40d-3418-4aae-a0d8-82a57415a677" providerId="ADAL" clId="{2CFAC627-9C4C-403F-9BE8-64B70BFB77B6}" dt="2026-01-09T16:00:58.149" v="10256" actId="113"/>
          <ac:spMkLst>
            <pc:docMk/>
            <pc:sldMk cId="1507657920" sldId="269"/>
            <ac:spMk id="3" creationId="{18F6649D-51B8-4B05-0007-FE257106C302}"/>
          </ac:spMkLst>
        </pc:spChg>
      </pc:sldChg>
      <pc:sldChg chg="modSp new mod">
        <pc:chgData name="Camy Holden" userId="fda9c40d-3418-4aae-a0d8-82a57415a677" providerId="ADAL" clId="{2CFAC627-9C4C-403F-9BE8-64B70BFB77B6}" dt="2026-01-09T16:49:17.077" v="10286" actId="12"/>
        <pc:sldMkLst>
          <pc:docMk/>
          <pc:sldMk cId="42067971" sldId="270"/>
        </pc:sldMkLst>
        <pc:spChg chg="mod">
          <ac:chgData name="Camy Holden" userId="fda9c40d-3418-4aae-a0d8-82a57415a677" providerId="ADAL" clId="{2CFAC627-9C4C-403F-9BE8-64B70BFB77B6}" dt="2026-01-05T17:29:56.240" v="3640" actId="20577"/>
          <ac:spMkLst>
            <pc:docMk/>
            <pc:sldMk cId="42067971" sldId="270"/>
            <ac:spMk id="2" creationId="{035FE637-55A8-DA16-46FC-2CC221EC2D08}"/>
          </ac:spMkLst>
        </pc:spChg>
        <pc:spChg chg="mod">
          <ac:chgData name="Camy Holden" userId="fda9c40d-3418-4aae-a0d8-82a57415a677" providerId="ADAL" clId="{2CFAC627-9C4C-403F-9BE8-64B70BFB77B6}" dt="2026-01-09T16:49:17.077" v="10286" actId="12"/>
          <ac:spMkLst>
            <pc:docMk/>
            <pc:sldMk cId="42067971" sldId="270"/>
            <ac:spMk id="3" creationId="{5BBA53C2-E63F-FF72-9629-1E8DCFFBC86E}"/>
          </ac:spMkLst>
        </pc:spChg>
      </pc:sldChg>
      <pc:sldChg chg="modSp new mod">
        <pc:chgData name="Camy Holden" userId="fda9c40d-3418-4aae-a0d8-82a57415a677" providerId="ADAL" clId="{2CFAC627-9C4C-403F-9BE8-64B70BFB77B6}" dt="2026-01-09T22:44:03.025" v="10661" actId="20577"/>
        <pc:sldMkLst>
          <pc:docMk/>
          <pc:sldMk cId="551283000" sldId="272"/>
        </pc:sldMkLst>
        <pc:spChg chg="mod">
          <ac:chgData name="Camy Holden" userId="fda9c40d-3418-4aae-a0d8-82a57415a677" providerId="ADAL" clId="{2CFAC627-9C4C-403F-9BE8-64B70BFB77B6}" dt="2026-01-05T17:33:32.550" v="3957" actId="20577"/>
          <ac:spMkLst>
            <pc:docMk/>
            <pc:sldMk cId="551283000" sldId="272"/>
            <ac:spMk id="2" creationId="{0E60A024-578B-CDA3-7370-C74EAA569E28}"/>
          </ac:spMkLst>
        </pc:spChg>
        <pc:spChg chg="mod">
          <ac:chgData name="Camy Holden" userId="fda9c40d-3418-4aae-a0d8-82a57415a677" providerId="ADAL" clId="{2CFAC627-9C4C-403F-9BE8-64B70BFB77B6}" dt="2026-01-09T22:44:03.025" v="10661" actId="20577"/>
          <ac:spMkLst>
            <pc:docMk/>
            <pc:sldMk cId="551283000" sldId="272"/>
            <ac:spMk id="3" creationId="{C47EFCE1-E6B8-CE5E-53FA-F9BB9C26A4B1}"/>
          </ac:spMkLst>
        </pc:spChg>
      </pc:sldChg>
      <pc:sldChg chg="modSp new mod modNotesTx">
        <pc:chgData name="Camy Holden" userId="fda9c40d-3418-4aae-a0d8-82a57415a677" providerId="ADAL" clId="{2CFAC627-9C4C-403F-9BE8-64B70BFB77B6}" dt="2026-01-13T22:27:37.187" v="12154" actId="20577"/>
        <pc:sldMkLst>
          <pc:docMk/>
          <pc:sldMk cId="4156688753" sldId="273"/>
        </pc:sldMkLst>
        <pc:spChg chg="mod">
          <ac:chgData name="Camy Holden" userId="fda9c40d-3418-4aae-a0d8-82a57415a677" providerId="ADAL" clId="{2CFAC627-9C4C-403F-9BE8-64B70BFB77B6}" dt="2026-01-07T20:16:35.059" v="5555" actId="20577"/>
          <ac:spMkLst>
            <pc:docMk/>
            <pc:sldMk cId="4156688753" sldId="273"/>
            <ac:spMk id="2" creationId="{C448E21D-7BE7-B978-987C-CF930C4DB30D}"/>
          </ac:spMkLst>
        </pc:spChg>
        <pc:spChg chg="mod">
          <ac:chgData name="Camy Holden" userId="fda9c40d-3418-4aae-a0d8-82a57415a677" providerId="ADAL" clId="{2CFAC627-9C4C-403F-9BE8-64B70BFB77B6}" dt="2026-01-13T22:27:37.187" v="12154" actId="20577"/>
          <ac:spMkLst>
            <pc:docMk/>
            <pc:sldMk cId="4156688753" sldId="273"/>
            <ac:spMk id="3" creationId="{C055C0C5-30C3-3D05-B398-E18B36D1C132}"/>
          </ac:spMkLst>
        </pc:spChg>
      </pc:sldChg>
      <pc:sldChg chg="addSp delSp modSp new mod modNotesTx">
        <pc:chgData name="Camy Holden" userId="fda9c40d-3418-4aae-a0d8-82a57415a677" providerId="ADAL" clId="{2CFAC627-9C4C-403F-9BE8-64B70BFB77B6}" dt="2026-01-12T14:51:20.580" v="10755" actId="20577"/>
        <pc:sldMkLst>
          <pc:docMk/>
          <pc:sldMk cId="795879796" sldId="274"/>
        </pc:sldMkLst>
        <pc:spChg chg="mod">
          <ac:chgData name="Camy Holden" userId="fda9c40d-3418-4aae-a0d8-82a57415a677" providerId="ADAL" clId="{2CFAC627-9C4C-403F-9BE8-64B70BFB77B6}" dt="2026-01-09T17:56:15.212" v="10522" actId="20577"/>
          <ac:spMkLst>
            <pc:docMk/>
            <pc:sldMk cId="795879796" sldId="274"/>
            <ac:spMk id="2" creationId="{359F54B5-D068-1C15-FF13-74F2053E08AB}"/>
          </ac:spMkLst>
        </pc:spChg>
        <pc:picChg chg="add mod">
          <ac:chgData name="Camy Holden" userId="fda9c40d-3418-4aae-a0d8-82a57415a677" providerId="ADAL" clId="{2CFAC627-9C4C-403F-9BE8-64B70BFB77B6}" dt="2026-01-07T21:54:15.025" v="6812" actId="1076"/>
          <ac:picMkLst>
            <pc:docMk/>
            <pc:sldMk cId="795879796" sldId="274"/>
            <ac:picMk id="4" creationId="{131FE917-F6EC-3E66-A1F2-A0693E0D31F7}"/>
          </ac:picMkLst>
        </pc:picChg>
      </pc:sldChg>
      <pc:sldChg chg="modSp new mod modNotesTx">
        <pc:chgData name="Camy Holden" userId="fda9c40d-3418-4aae-a0d8-82a57415a677" providerId="ADAL" clId="{2CFAC627-9C4C-403F-9BE8-64B70BFB77B6}" dt="2026-01-12T15:39:12.096" v="11387" actId="20577"/>
        <pc:sldMkLst>
          <pc:docMk/>
          <pc:sldMk cId="4011203617" sldId="275"/>
        </pc:sldMkLst>
        <pc:spChg chg="mod">
          <ac:chgData name="Camy Holden" userId="fda9c40d-3418-4aae-a0d8-82a57415a677" providerId="ADAL" clId="{2CFAC627-9C4C-403F-9BE8-64B70BFB77B6}" dt="2026-01-09T17:11:59.913" v="10316" actId="20577"/>
          <ac:spMkLst>
            <pc:docMk/>
            <pc:sldMk cId="4011203617" sldId="275"/>
            <ac:spMk id="2" creationId="{48668BED-7402-38CF-3CD6-5BF4D1C2AE4B}"/>
          </ac:spMkLst>
        </pc:spChg>
        <pc:spChg chg="mod">
          <ac:chgData name="Camy Holden" userId="fda9c40d-3418-4aae-a0d8-82a57415a677" providerId="ADAL" clId="{2CFAC627-9C4C-403F-9BE8-64B70BFB77B6}" dt="2026-01-12T15:14:52.402" v="11385" actId="20577"/>
          <ac:spMkLst>
            <pc:docMk/>
            <pc:sldMk cId="4011203617" sldId="275"/>
            <ac:spMk id="3" creationId="{9A8E5052-17D7-7AFC-5A9F-17AAA2A4D1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6FE7F-A76F-4CF7-AC66-48711910C2F2}"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DD56D-2A8B-4EB6-BC96-CB7B6DE0956C}" type="slidenum">
              <a:rPr lang="en-US" smtClean="0"/>
              <a:t>‹#›</a:t>
            </a:fld>
            <a:endParaRPr lang="en-US"/>
          </a:p>
        </p:txBody>
      </p:sp>
    </p:spTree>
    <p:extLst>
      <p:ext uri="{BB962C8B-B14F-4D97-AF65-F5344CB8AC3E}">
        <p14:creationId xmlns:p14="http://schemas.microsoft.com/office/powerpoint/2010/main" val="31471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camy.holden@oer.idaho.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comments@oer.idaho.gov"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camy.holden@oer.idaho.gov"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camy.holden@oer.idaho.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everyone welcome to the Informational Webinar for the Energy Efficiency and Conservation Block Grant Program. Just a few things to note, this webinar will be recorded and posted to our website along with the slide deck so you are able to reference them later. </a:t>
            </a:r>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a:t>
            </a:fld>
            <a:endParaRPr lang="en-US"/>
          </a:p>
        </p:txBody>
      </p:sp>
    </p:spTree>
    <p:extLst>
      <p:ext uri="{BB962C8B-B14F-4D97-AF65-F5344CB8AC3E}">
        <p14:creationId xmlns:p14="http://schemas.microsoft.com/office/powerpoint/2010/main" val="94959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 stated before:</a:t>
            </a:r>
          </a:p>
          <a:p>
            <a:r>
              <a:rPr lang="en-US" sz="1200" kern="1200" dirty="0">
                <a:solidFill>
                  <a:schemeClr val="tx1"/>
                </a:solidFill>
                <a:effectLst/>
                <a:latin typeface="+mn-lt"/>
                <a:ea typeface="+mn-ea"/>
                <a:cs typeface="+mn-cs"/>
              </a:rPr>
              <a:t>Applications are due to me no later than Wednesday February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2026 at 11:59 pm MST. </a:t>
            </a:r>
          </a:p>
          <a:p>
            <a:r>
              <a:rPr lang="en-US" sz="1200" kern="1200" dirty="0">
                <a:solidFill>
                  <a:schemeClr val="tx1"/>
                </a:solidFill>
                <a:effectLst/>
                <a:latin typeface="+mn-lt"/>
                <a:ea typeface="+mn-ea"/>
                <a:cs typeface="+mn-cs"/>
              </a:rPr>
              <a:t>A complete Application includes both the program application and the budget worksheet and both can be found on our website. </a:t>
            </a:r>
          </a:p>
          <a:p>
            <a:r>
              <a:rPr lang="en-US" sz="1200" kern="1200" dirty="0">
                <a:solidFill>
                  <a:schemeClr val="tx1"/>
                </a:solidFill>
                <a:effectLst/>
                <a:latin typeface="+mn-lt"/>
                <a:ea typeface="+mn-ea"/>
                <a:cs typeface="+mn-cs"/>
              </a:rPr>
              <a:t>Please note that the application form does require a signature at the bottom. This signature is required for applications to be deemed complete.</a:t>
            </a:r>
          </a:p>
          <a:p>
            <a:r>
              <a:rPr lang="en-US" sz="1200" kern="1200" dirty="0">
                <a:solidFill>
                  <a:schemeClr val="tx1"/>
                </a:solidFill>
                <a:effectLst/>
                <a:latin typeface="+mn-lt"/>
                <a:ea typeface="+mn-ea"/>
                <a:cs typeface="+mn-cs"/>
              </a:rPr>
              <a:t>The budget worksheet is an excel document and Instructions for completing the budget worksheet can be found on the first sheet of that document.</a:t>
            </a:r>
          </a:p>
          <a:p>
            <a:r>
              <a:rPr lang="en-US" sz="1200" kern="1200" dirty="0">
                <a:solidFill>
                  <a:schemeClr val="tx1"/>
                </a:solidFill>
                <a:effectLst/>
                <a:latin typeface="+mn-lt"/>
                <a:ea typeface="+mn-ea"/>
                <a:cs typeface="+mn-cs"/>
              </a:rPr>
              <a:t>It is extremely important to note that incomplete applications will be rejected in their entirety. Every question on the application must have an answer. Repeating answers from other questions, or “Not applicable,” are allowed. But leaving a question blank is not allowed. This ensures that we know that you read and considered each question. The request for applications outlines the directions for this so be sure to follow those carefully. We want to be sure if you spend time creating this application that it is complete and we are able to evaluate them.</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10</a:t>
            </a:fld>
            <a:endParaRPr lang="en-US"/>
          </a:p>
        </p:txBody>
      </p:sp>
    </p:spTree>
    <p:extLst>
      <p:ext uri="{BB962C8B-B14F-4D97-AF65-F5344CB8AC3E}">
        <p14:creationId xmlns:p14="http://schemas.microsoft.com/office/powerpoint/2010/main" val="378307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Moving into the evaluation process. </a:t>
            </a:r>
            <a:r>
              <a:rPr lang="en-US" sz="1200" kern="1200" dirty="0">
                <a:solidFill>
                  <a:schemeClr val="tx1"/>
                </a:solidFill>
                <a:effectLst/>
                <a:latin typeface="+mn-lt"/>
                <a:ea typeface="+mn-ea"/>
                <a:cs typeface="+mn-cs"/>
              </a:rPr>
              <a:t>This is a graphic that I think is very helpful. It is also found in the Request for Applications. This outlines the process for this award.</a:t>
            </a:r>
          </a:p>
          <a:p>
            <a:r>
              <a:rPr lang="en-US" sz="1200" kern="1200" dirty="0">
                <a:solidFill>
                  <a:schemeClr val="tx1"/>
                </a:solidFill>
                <a:effectLst/>
                <a:latin typeface="+mn-lt"/>
                <a:ea typeface="+mn-ea"/>
                <a:cs typeface="+mn-cs"/>
              </a:rPr>
              <a:t>Once the Application Period closes:</a:t>
            </a:r>
          </a:p>
          <a:p>
            <a:pPr lvl="0"/>
            <a:r>
              <a:rPr lang="en-US" sz="1200" kern="1200" dirty="0">
                <a:solidFill>
                  <a:schemeClr val="tx1"/>
                </a:solidFill>
                <a:effectLst/>
                <a:latin typeface="+mn-lt"/>
                <a:ea typeface="+mn-ea"/>
                <a:cs typeface="+mn-cs"/>
              </a:rPr>
              <a:t>OEMR will evaluate the applications for completeness and to ensure the applicant is eligible for funding</a:t>
            </a:r>
          </a:p>
          <a:p>
            <a:pPr lvl="0"/>
            <a:r>
              <a:rPr lang="en-US" sz="1200" kern="1200" dirty="0">
                <a:solidFill>
                  <a:schemeClr val="tx1"/>
                </a:solidFill>
                <a:effectLst/>
                <a:latin typeface="+mn-lt"/>
                <a:ea typeface="+mn-ea"/>
                <a:cs typeface="+mn-cs"/>
              </a:rPr>
              <a:t>The applications will then be sent to an independent review committee comprised of non OEMR employees. They will be scoring projects using the scoring rubric that is in Appendix A of the RFA.</a:t>
            </a:r>
          </a:p>
          <a:p>
            <a:pPr lvl="0"/>
            <a:r>
              <a:rPr lang="en-US" sz="1200" kern="1200" dirty="0">
                <a:solidFill>
                  <a:schemeClr val="tx1"/>
                </a:solidFill>
                <a:effectLst/>
                <a:latin typeface="+mn-lt"/>
                <a:ea typeface="+mn-ea"/>
                <a:cs typeface="+mn-cs"/>
              </a:rPr>
              <a:t>Once projects have been selected, Successful applicants will then be sent a conditional award, and an introduction call with OEMR will follow. </a:t>
            </a:r>
          </a:p>
          <a:p>
            <a:pPr lvl="0"/>
            <a:r>
              <a:rPr lang="en-US" sz="1200" kern="1200" dirty="0">
                <a:solidFill>
                  <a:schemeClr val="tx1"/>
                </a:solidFill>
                <a:effectLst/>
                <a:latin typeface="+mn-lt"/>
                <a:ea typeface="+mn-ea"/>
                <a:cs typeface="+mn-cs"/>
              </a:rPr>
              <a:t>Finally the Subaward Agreement will be executed and work on this project can begin. </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11</a:t>
            </a:fld>
            <a:endParaRPr lang="en-US"/>
          </a:p>
        </p:txBody>
      </p:sp>
    </p:spTree>
    <p:extLst>
      <p:ext uri="{BB962C8B-B14F-4D97-AF65-F5344CB8AC3E}">
        <p14:creationId xmlns:p14="http://schemas.microsoft.com/office/powerpoint/2010/main" val="208399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dive a little deeper into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Application scoring criteria. This is what the review committee will be using to score projects. A full scoring rubric with more detail can be found in Appendix A of the RFA. I highly recommend referring to this when creating your application. </a:t>
            </a:r>
          </a:p>
          <a:p>
            <a:r>
              <a:rPr lang="en-US" sz="1200" kern="1200" dirty="0">
                <a:solidFill>
                  <a:schemeClr val="tx1"/>
                </a:solidFill>
                <a:effectLst/>
                <a:latin typeface="+mn-lt"/>
                <a:ea typeface="+mn-ea"/>
                <a:cs typeface="+mn-cs"/>
              </a:rPr>
              <a:t>The first category worth 55% of the score is Energy Impact. </a:t>
            </a:r>
          </a:p>
          <a:p>
            <a:r>
              <a:rPr lang="en-US" sz="1200" kern="1200" dirty="0">
                <a:solidFill>
                  <a:schemeClr val="tx1"/>
                </a:solidFill>
                <a:effectLst/>
                <a:latin typeface="+mn-lt"/>
                <a:ea typeface="+mn-ea"/>
                <a:cs typeface="+mn-cs"/>
              </a:rPr>
              <a:t>Applications should demonstrate a strong need for energy improvements</a:t>
            </a:r>
          </a:p>
          <a:p>
            <a:r>
              <a:rPr lang="en-US" sz="1200" kern="1200" dirty="0">
                <a:solidFill>
                  <a:schemeClr val="tx1"/>
                </a:solidFill>
                <a:effectLst/>
                <a:latin typeface="+mn-lt"/>
                <a:ea typeface="+mn-ea"/>
                <a:cs typeface="+mn-cs"/>
              </a:rPr>
              <a:t>Proposed Projects show a reduction in energy consumption and energy cost savings</a:t>
            </a:r>
          </a:p>
          <a:p>
            <a:r>
              <a:rPr lang="en-US" sz="1200" kern="1200" dirty="0">
                <a:solidFill>
                  <a:schemeClr val="tx1"/>
                </a:solidFill>
                <a:effectLst/>
                <a:latin typeface="+mn-lt"/>
                <a:ea typeface="+mn-ea"/>
                <a:cs typeface="+mn-cs"/>
              </a:rPr>
              <a:t>The application provides clear metrics for tracking measurable energy improvements</a:t>
            </a:r>
          </a:p>
          <a:p>
            <a:r>
              <a:rPr lang="en-US" sz="1200" kern="1200" dirty="0">
                <a:solidFill>
                  <a:schemeClr val="tx1"/>
                </a:solidFill>
                <a:effectLst/>
                <a:latin typeface="+mn-lt"/>
                <a:ea typeface="+mn-ea"/>
                <a:cs typeface="+mn-cs"/>
              </a:rPr>
              <a:t>Second Category is Community Impact which is 20%</a:t>
            </a:r>
          </a:p>
          <a:p>
            <a:r>
              <a:rPr lang="en-US" sz="1200" kern="1200" dirty="0">
                <a:solidFill>
                  <a:schemeClr val="tx1"/>
                </a:solidFill>
                <a:effectLst/>
                <a:latin typeface="+mn-lt"/>
                <a:ea typeface="+mn-ea"/>
                <a:cs typeface="+mn-cs"/>
              </a:rPr>
              <a:t>We are looking for the application to describe how the proposed project generates positive community impacts and serves low income Idaho residents to help alleviate energy burdens.</a:t>
            </a:r>
          </a:p>
          <a:p>
            <a:r>
              <a:rPr lang="en-US" sz="1200" kern="1200" dirty="0">
                <a:solidFill>
                  <a:schemeClr val="tx1"/>
                </a:solidFill>
                <a:effectLst/>
                <a:latin typeface="+mn-lt"/>
                <a:ea typeface="+mn-ea"/>
                <a:cs typeface="+mn-cs"/>
              </a:rPr>
              <a:t>For these two sections, be specific and include data or metrics that you have showing the energy usage and the impact this project will have on your community. When completing the application and answering these questions, I recommend referring to the program goals I described earlier in this presentation. </a:t>
            </a:r>
          </a:p>
          <a:p>
            <a:r>
              <a:rPr lang="en-US" sz="1200" kern="1200" dirty="0">
                <a:solidFill>
                  <a:schemeClr val="tx1"/>
                </a:solidFill>
                <a:effectLst/>
                <a:latin typeface="+mn-lt"/>
                <a:ea typeface="+mn-ea"/>
                <a:cs typeface="+mn-cs"/>
              </a:rPr>
              <a:t>Third category worth 20% is ensuring that the proposed project and application provides a clear timeline to ensure the project is completed prior to September 1 2026. As I have stated this is a quicker program so we are putting some emphasis on having the project timeline detailed and complete, so that is going to be scored in the review process. At a minimum the timeline must include anticipated start date, procurement and bidding process, anticipated construction start date, and anticipated completion date. This is outlined in the program application document as well. </a:t>
            </a:r>
          </a:p>
          <a:p>
            <a:r>
              <a:rPr lang="en-US" sz="1200" kern="1200" dirty="0">
                <a:solidFill>
                  <a:schemeClr val="tx1"/>
                </a:solidFill>
                <a:effectLst/>
                <a:latin typeface="+mn-lt"/>
                <a:ea typeface="+mn-ea"/>
                <a:cs typeface="+mn-cs"/>
              </a:rPr>
              <a:t>Finally administrative compliance, this is 5% and we are looking for the applicant to describe any experience with applicable federal requirements and a plan for compliance. I will discuss a few of these requirements in this presentation today. If you received funding under round 1 of this grant or any other federal grant, definitely bring that up in this section and if you have not, just explain how you plan to ensure you follow the necessary requirements. If you do not have experience with these, do not worry about that, that’s my job as project coordinator to ensure successful applicants are aware of these requirements and how to comply with them.</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12</a:t>
            </a:fld>
            <a:endParaRPr lang="en-US"/>
          </a:p>
        </p:txBody>
      </p:sp>
    </p:spTree>
    <p:extLst>
      <p:ext uri="{BB962C8B-B14F-4D97-AF65-F5344CB8AC3E}">
        <p14:creationId xmlns:p14="http://schemas.microsoft.com/office/powerpoint/2010/main" val="31905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jumping into the very exciting stuff- Compliance.</a:t>
            </a:r>
          </a:p>
          <a:p>
            <a:r>
              <a:rPr lang="en-US" sz="1200" kern="1200" dirty="0">
                <a:solidFill>
                  <a:schemeClr val="tx1"/>
                </a:solidFill>
                <a:effectLst/>
                <a:latin typeface="+mn-lt"/>
                <a:ea typeface="+mn-ea"/>
                <a:cs typeface="+mn-cs"/>
              </a:rPr>
              <a:t>This is a federal grant so Idaho EECBG must comply with federal regulations. As I said before successful applicants will have an introduction call with OEMR, and we will go into more detail about complying with the required regulations. I want to briefly go over a few to give you an idea. More resources for these requirements can be found on our Idaho EECBG website. </a:t>
            </a:r>
          </a:p>
          <a:p>
            <a:r>
              <a:rPr lang="en-US" sz="1200" kern="1200" dirty="0">
                <a:solidFill>
                  <a:schemeClr val="tx1"/>
                </a:solidFill>
                <a:effectLst/>
                <a:latin typeface="+mn-lt"/>
                <a:ea typeface="+mn-ea"/>
                <a:cs typeface="+mn-cs"/>
              </a:rPr>
              <a:t>All proposed projects must comply with the following regulations:</a:t>
            </a:r>
          </a:p>
          <a:p>
            <a:pPr lvl="0"/>
            <a:r>
              <a:rPr lang="en-US" sz="1200" kern="1200" dirty="0">
                <a:solidFill>
                  <a:schemeClr val="tx1"/>
                </a:solidFill>
                <a:effectLst/>
                <a:latin typeface="+mn-lt"/>
                <a:ea typeface="+mn-ea"/>
                <a:cs typeface="+mn-cs"/>
              </a:rPr>
              <a:t>Section 106 of the National Historic Preservation Act</a:t>
            </a:r>
          </a:p>
          <a:p>
            <a:pPr lvl="0"/>
            <a:r>
              <a:rPr lang="en-US" sz="1200" kern="1200" dirty="0">
                <a:solidFill>
                  <a:schemeClr val="tx1"/>
                </a:solidFill>
                <a:effectLst/>
                <a:latin typeface="+mn-lt"/>
                <a:ea typeface="+mn-ea"/>
                <a:cs typeface="+mn-cs"/>
              </a:rPr>
              <a:t>Davis Bacon</a:t>
            </a:r>
          </a:p>
          <a:p>
            <a:pPr lvl="0"/>
            <a:r>
              <a:rPr lang="en-US" sz="1200" kern="1200" dirty="0">
                <a:solidFill>
                  <a:schemeClr val="tx1"/>
                </a:solidFill>
                <a:effectLst/>
                <a:latin typeface="+mn-lt"/>
                <a:ea typeface="+mn-ea"/>
                <a:cs typeface="+mn-cs"/>
              </a:rPr>
              <a:t>Build America Buy America</a:t>
            </a:r>
          </a:p>
          <a:p>
            <a:r>
              <a:rPr lang="en-US" sz="1200" kern="1200" dirty="0">
                <a:solidFill>
                  <a:schemeClr val="tx1"/>
                </a:solidFill>
                <a:effectLst/>
                <a:latin typeface="+mn-lt"/>
                <a:ea typeface="+mn-ea"/>
                <a:cs typeface="+mn-cs"/>
              </a:rPr>
              <a:t>I am going to go over these three these are the most important ones you need to be aware about. Please note that as we discussed previously a section of the application is asking you about administrative compliance referring to these regulations as well as public works.</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13</a:t>
            </a:fld>
            <a:endParaRPr lang="en-US"/>
          </a:p>
        </p:txBody>
      </p:sp>
    </p:spTree>
    <p:extLst>
      <p:ext uri="{BB962C8B-B14F-4D97-AF65-F5344CB8AC3E}">
        <p14:creationId xmlns:p14="http://schemas.microsoft.com/office/powerpoint/2010/main" val="107017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I am going to discuss section 106 of the National Historic Preservation Act. Section 106 requires federal agencies to consider the effects of federally funded projects on historic properties. Any projects that are conditionally awarded will be required to undergo review by SHPO (which is the State Historic Preservation Office). </a:t>
            </a:r>
          </a:p>
          <a:p>
            <a:r>
              <a:rPr lang="en-US" sz="1200" kern="1200" dirty="0">
                <a:solidFill>
                  <a:schemeClr val="tx1"/>
                </a:solidFill>
                <a:effectLst/>
                <a:latin typeface="+mn-lt"/>
                <a:ea typeface="+mn-ea"/>
                <a:cs typeface="+mn-cs"/>
              </a:rPr>
              <a:t>In the request for applications you will notice we are asking applicants to submit a SHPO </a:t>
            </a:r>
            <a:r>
              <a:rPr lang="en-US" sz="1200" kern="1200">
                <a:solidFill>
                  <a:schemeClr val="tx1"/>
                </a:solidFill>
                <a:effectLst/>
                <a:latin typeface="+mn-lt"/>
                <a:ea typeface="+mn-ea"/>
                <a:cs typeface="+mn-cs"/>
              </a:rPr>
              <a:t>consultation form. </a:t>
            </a:r>
            <a:r>
              <a:rPr lang="en-US" sz="1200" kern="1200" dirty="0">
                <a:solidFill>
                  <a:schemeClr val="tx1"/>
                </a:solidFill>
                <a:effectLst/>
                <a:latin typeface="+mn-lt"/>
                <a:ea typeface="+mn-ea"/>
                <a:cs typeface="+mn-cs"/>
              </a:rPr>
              <a:t>If your project falls in the statement of work, the SHPO review process should be straight forward, but we recommend applicants to begin this process as soon as possible. The SHPO consultation form can be found on our website and in the RFA and that document contains step by step instructions for submitting it.</a:t>
            </a:r>
          </a:p>
          <a:p>
            <a:r>
              <a:rPr lang="en-US" sz="1200" kern="1200" dirty="0">
                <a:solidFill>
                  <a:schemeClr val="tx1"/>
                </a:solidFill>
                <a:effectLst/>
                <a:latin typeface="+mn-lt"/>
                <a:ea typeface="+mn-ea"/>
                <a:cs typeface="+mn-cs"/>
              </a:rPr>
              <a:t>If you have challenges with submitting this SHPO consultation form, please reach out to me directly at </a:t>
            </a:r>
            <a:r>
              <a:rPr lang="en-US" sz="1200" u="sng" kern="1200" dirty="0">
                <a:solidFill>
                  <a:schemeClr val="tx1"/>
                </a:solidFill>
                <a:effectLst/>
                <a:latin typeface="+mn-lt"/>
                <a:ea typeface="+mn-ea"/>
                <a:cs typeface="+mn-cs"/>
                <a:hlinkClick r:id="rId3"/>
              </a:rPr>
              <a:t>camy.holden@oer.idaho.gov</a:t>
            </a:r>
            <a:r>
              <a:rPr lang="en-US" sz="1200" kern="1200" dirty="0">
                <a:solidFill>
                  <a:schemeClr val="tx1"/>
                </a:solidFill>
                <a:effectLst/>
                <a:latin typeface="+mn-lt"/>
                <a:ea typeface="+mn-ea"/>
                <a:cs typeface="+mn-cs"/>
              </a:rPr>
              <a:t> and I can assist you with this process. No need to use the general comments email and FAQ document, I want to ensure I am assisting you directly with this process. </a:t>
            </a:r>
          </a:p>
          <a:p>
            <a:r>
              <a:rPr lang="en-US" sz="1200" kern="1200" dirty="0">
                <a:solidFill>
                  <a:schemeClr val="tx1"/>
                </a:solidFill>
                <a:effectLst/>
                <a:latin typeface="+mn-lt"/>
                <a:ea typeface="+mn-ea"/>
                <a:cs typeface="+mn-cs"/>
              </a:rPr>
              <a:t>Also one thing to note in the application question 2 is asking for applicants to describe which category the proposed project falls under in the statement of work. Question 3 on the application is asking about project narrative. Please note in this question it is asking you to describe the building involved and if there is any ground disturbance. These questions align with this federal requirement to ensure these projects are allowed. </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14</a:t>
            </a:fld>
            <a:endParaRPr lang="en-US"/>
          </a:p>
        </p:txBody>
      </p:sp>
    </p:spTree>
    <p:extLst>
      <p:ext uri="{BB962C8B-B14F-4D97-AF65-F5344CB8AC3E}">
        <p14:creationId xmlns:p14="http://schemas.microsoft.com/office/powerpoint/2010/main" val="385528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Moving on to the Davis Bacon Act. This requirement ensures that all laborers and mechanics are being paid fair wages while working on projects using federal funds. </a:t>
            </a:r>
          </a:p>
          <a:p>
            <a:pPr lvl="0"/>
            <a:r>
              <a:rPr lang="en-US" sz="1200" kern="1200" dirty="0">
                <a:solidFill>
                  <a:schemeClr val="tx1"/>
                </a:solidFill>
                <a:effectLst/>
                <a:latin typeface="+mn-lt"/>
                <a:ea typeface="+mn-ea"/>
                <a:cs typeface="+mn-cs"/>
              </a:rPr>
              <a:t>Specifically, All laborers and mechanics employed by the subrecipient, contractors, or subcontractors in the performance of construction, alteration or repair work funded in whole or part under this grant shall be paid wages at rates not less than those prevailing on similar projects in the locality.</a:t>
            </a:r>
          </a:p>
          <a:p>
            <a:r>
              <a:rPr lang="en-US" sz="1200" kern="1200" dirty="0">
                <a:solidFill>
                  <a:schemeClr val="tx1"/>
                </a:solidFill>
                <a:effectLst/>
                <a:latin typeface="+mn-lt"/>
                <a:ea typeface="+mn-ea"/>
                <a:cs typeface="+mn-cs"/>
              </a:rPr>
              <a:t>To comply with Davis Bacon there will be review of weekly payrolls that are submitted and these documents will need to be kept for a minimum of 3 years after the project is completed. </a:t>
            </a:r>
          </a:p>
          <a:p>
            <a:r>
              <a:rPr lang="en-US" sz="1200" kern="1200" dirty="0">
                <a:solidFill>
                  <a:schemeClr val="tx1"/>
                </a:solidFill>
                <a:effectLst/>
                <a:latin typeface="+mn-lt"/>
                <a:ea typeface="+mn-ea"/>
                <a:cs typeface="+mn-cs"/>
              </a:rPr>
              <a:t>In order to comply with Davis Bacon, subrecipients will be using a software called </a:t>
            </a:r>
            <a:r>
              <a:rPr lang="en-US" sz="1200" kern="1200" dirty="0" err="1">
                <a:solidFill>
                  <a:schemeClr val="tx1"/>
                </a:solidFill>
                <a:effectLst/>
                <a:latin typeface="+mn-lt"/>
                <a:ea typeface="+mn-ea"/>
                <a:cs typeface="+mn-cs"/>
              </a:rPr>
              <a:t>LCPtracker</a:t>
            </a:r>
            <a:r>
              <a:rPr lang="en-US" sz="1200" kern="1200" dirty="0">
                <a:solidFill>
                  <a:schemeClr val="tx1"/>
                </a:solidFill>
                <a:effectLst/>
                <a:latin typeface="+mn-lt"/>
                <a:ea typeface="+mn-ea"/>
                <a:cs typeface="+mn-cs"/>
              </a:rPr>
              <a:t>. This is at no cost to you and it is not a payroll system, rather a software to track wages for any work that is done on this grant that falls under </a:t>
            </a:r>
            <a:r>
              <a:rPr lang="en-US" sz="1200" kern="1200" dirty="0" err="1">
                <a:solidFill>
                  <a:schemeClr val="tx1"/>
                </a:solidFill>
                <a:effectLst/>
                <a:latin typeface="+mn-lt"/>
                <a:ea typeface="+mn-ea"/>
                <a:cs typeface="+mn-cs"/>
              </a:rPr>
              <a:t>davis</a:t>
            </a:r>
            <a:r>
              <a:rPr lang="en-US" sz="1200" kern="1200" dirty="0">
                <a:solidFill>
                  <a:schemeClr val="tx1"/>
                </a:solidFill>
                <a:effectLst/>
                <a:latin typeface="+mn-lt"/>
                <a:ea typeface="+mn-ea"/>
                <a:cs typeface="+mn-cs"/>
              </a:rPr>
              <a:t> bacon  and then you and I will both be responsible for reviewing payrolls and ensuring that correct wages are being paid. </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15</a:t>
            </a:fld>
            <a:endParaRPr lang="en-US"/>
          </a:p>
        </p:txBody>
      </p:sp>
    </p:spTree>
    <p:extLst>
      <p:ext uri="{BB962C8B-B14F-4D97-AF65-F5344CB8AC3E}">
        <p14:creationId xmlns:p14="http://schemas.microsoft.com/office/powerpoint/2010/main" val="348008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Build America Buy America, also referred to as BABA is a federal requirement regarding the materials used in infrastructure. I am not going to spend time discussing this one in detail because BABA should not be applicable to these projects. In 2023 DOE issued a General Applicability waiver that waives the requirements of BABA if total project costs fall under the $250,000 simplified acquisition threshold. This is another reason we are not allowing cost match on this program. If we can keep these projects at or under that $50,000 limit, we are reducing the administrative burden and potential delays that BABA could put on these projects. There are resources on our Idaho EECBG website that discuss BABA if you are interested in learning more about this. </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16</a:t>
            </a:fld>
            <a:endParaRPr lang="en-US"/>
          </a:p>
        </p:txBody>
      </p:sp>
    </p:spTree>
    <p:extLst>
      <p:ext uri="{BB962C8B-B14F-4D97-AF65-F5344CB8AC3E}">
        <p14:creationId xmlns:p14="http://schemas.microsoft.com/office/powerpoint/2010/main" val="2335448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Alright I know I threw a lot of information at you, and I will have time for a Q&amp; A session at the end of this presentation but after this webinar</a:t>
            </a:r>
          </a:p>
          <a:p>
            <a:r>
              <a:rPr lang="en-US" sz="1200" kern="1200" dirty="0">
                <a:solidFill>
                  <a:schemeClr val="tx1"/>
                </a:solidFill>
                <a:effectLst/>
                <a:latin typeface="+mn-lt"/>
                <a:ea typeface="+mn-ea"/>
                <a:cs typeface="+mn-cs"/>
              </a:rPr>
              <a:t>For all questions regarding applications please submit them to </a:t>
            </a:r>
            <a:r>
              <a:rPr lang="en-US" sz="1200" u="sng" kern="1200" dirty="0">
                <a:solidFill>
                  <a:schemeClr val="tx1"/>
                </a:solidFill>
                <a:effectLst/>
                <a:latin typeface="+mn-lt"/>
                <a:ea typeface="+mn-ea"/>
                <a:cs typeface="+mn-cs"/>
                <a:hlinkClick r:id="rId3"/>
              </a:rPr>
              <a:t>comments@oer.idaho.gov</a:t>
            </a:r>
            <a:r>
              <a:rPr lang="en-US" sz="1200" kern="1200" dirty="0">
                <a:solidFill>
                  <a:schemeClr val="tx1"/>
                </a:solidFill>
                <a:effectLst/>
                <a:latin typeface="+mn-lt"/>
                <a:ea typeface="+mn-ea"/>
                <a:cs typeface="+mn-cs"/>
              </a:rPr>
              <a:t>. These questions will be answered on the Q&amp;A document that is posted on the website. This is to ensure all interested applicants have access to the same information. You can expect to see your question answered no later than 3 business days after submitting. I am going put a deadline for questions to ensure I can get them all answered prior to the application deadline. I know this application period is shorter than some of our other programs so I am going to say all questions need to be submitted no later than Thursday January 29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at 11:59 pm. I am going to work to get those </a:t>
            </a:r>
            <a:r>
              <a:rPr lang="en-US" sz="1200" kern="1200" dirty="0" err="1">
                <a:solidFill>
                  <a:schemeClr val="tx1"/>
                </a:solidFill>
                <a:effectLst/>
                <a:latin typeface="+mn-lt"/>
                <a:ea typeface="+mn-ea"/>
                <a:cs typeface="+mn-cs"/>
              </a:rPr>
              <a:t>those</a:t>
            </a:r>
            <a:r>
              <a:rPr lang="en-US" sz="1200" kern="1200" dirty="0">
                <a:solidFill>
                  <a:schemeClr val="tx1"/>
                </a:solidFill>
                <a:effectLst/>
                <a:latin typeface="+mn-lt"/>
                <a:ea typeface="+mn-ea"/>
                <a:cs typeface="+mn-cs"/>
              </a:rPr>
              <a:t> last few questions answered and posted as quickly as I can. I do recommend reviewing all of the materials and getting your questions in sooner rather than later. </a:t>
            </a:r>
          </a:p>
          <a:p>
            <a:r>
              <a:rPr lang="en-US" sz="1200" kern="1200" dirty="0">
                <a:solidFill>
                  <a:schemeClr val="tx1"/>
                </a:solidFill>
                <a:effectLst/>
                <a:latin typeface="+mn-lt"/>
                <a:ea typeface="+mn-ea"/>
                <a:cs typeface="+mn-cs"/>
              </a:rPr>
              <a:t>For all non-application related questions, please feel free to reach out to me at </a:t>
            </a:r>
            <a:r>
              <a:rPr lang="en-US" sz="1200" u="sng" kern="1200" dirty="0">
                <a:solidFill>
                  <a:schemeClr val="tx1"/>
                </a:solidFill>
                <a:effectLst/>
                <a:latin typeface="+mn-lt"/>
                <a:ea typeface="+mn-ea"/>
                <a:cs typeface="+mn-cs"/>
                <a:hlinkClick r:id="rId4"/>
              </a:rPr>
              <a:t>camy.holden@oer.idaho.gov</a:t>
            </a:r>
            <a:r>
              <a:rPr lang="en-US" sz="1200" kern="1200" dirty="0">
                <a:solidFill>
                  <a:schemeClr val="tx1"/>
                </a:solidFill>
                <a:effectLst/>
                <a:latin typeface="+mn-lt"/>
                <a:ea typeface="+mn-ea"/>
                <a:cs typeface="+mn-cs"/>
              </a:rPr>
              <a:t>. If a link is not working or you are having trouble accessing a document please email or call me so I can assist you right away. </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17</a:t>
            </a:fld>
            <a:endParaRPr lang="en-US"/>
          </a:p>
        </p:txBody>
      </p:sp>
    </p:spTree>
    <p:extLst>
      <p:ext uri="{BB962C8B-B14F-4D97-AF65-F5344CB8AC3E}">
        <p14:creationId xmlns:p14="http://schemas.microsoft.com/office/powerpoint/2010/main" val="39286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Alright that wraps up my presentation for you. I am going to now open this up for any questions you may have. If you could please put your questions in the chat and I will be putting all the questions I answer in here in the Q &amp; A document on our website. I will do my best to answer all questions right now but if I cannot I will be writing them down and posting responses in the Q &amp; A document as well. </a:t>
            </a:r>
          </a:p>
          <a:p>
            <a:r>
              <a:rPr lang="en-US" sz="1200" kern="1200" dirty="0">
                <a:solidFill>
                  <a:schemeClr val="tx1"/>
                </a:solidFill>
                <a:effectLst/>
                <a:latin typeface="+mn-lt"/>
                <a:ea typeface="+mn-ea"/>
                <a:cs typeface="+mn-cs"/>
              </a:rPr>
              <a:t>And as a final reminder applications are due February 4th</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18</a:t>
            </a:fld>
            <a:endParaRPr lang="en-US"/>
          </a:p>
        </p:txBody>
      </p:sp>
    </p:spTree>
    <p:extLst>
      <p:ext uri="{BB962C8B-B14F-4D97-AF65-F5344CB8AC3E}">
        <p14:creationId xmlns:p14="http://schemas.microsoft.com/office/powerpoint/2010/main" val="274537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kick this off with some introductions. My name is Camy Holden, I am a Project Coordinator here at the Idaho Governor’s Office of Energy and Mineral Resources. I work on our energy efficiency programs as well as some of our grid resilience projects. Also joining us from OEMR is Becky Torgrimson and Jett Hawk, they work on some of our other energy efficiency and grid resilience programs. I will be your main point of contact for this program, but they are great resources as well. I am so excited that you all can join us today!</a:t>
            </a:r>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2</a:t>
            </a:fld>
            <a:endParaRPr lang="en-US"/>
          </a:p>
        </p:txBody>
      </p:sp>
    </p:spTree>
    <p:extLst>
      <p:ext uri="{BB962C8B-B14F-4D97-AF65-F5344CB8AC3E}">
        <p14:creationId xmlns:p14="http://schemas.microsoft.com/office/powerpoint/2010/main" val="359452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plan for this webinar. </a:t>
            </a:r>
          </a:p>
          <a:p>
            <a:pPr lvl="0"/>
            <a:r>
              <a:rPr lang="en-US" sz="1200" kern="1200" dirty="0">
                <a:solidFill>
                  <a:schemeClr val="tx1"/>
                </a:solidFill>
                <a:effectLst/>
                <a:latin typeface="+mn-lt"/>
                <a:ea typeface="+mn-ea"/>
                <a:cs typeface="+mn-cs"/>
              </a:rPr>
              <a:t>First I am going to go ahead and introduce the program and outline the program goals.</a:t>
            </a:r>
          </a:p>
          <a:p>
            <a:pPr lvl="0"/>
            <a:r>
              <a:rPr lang="en-US" sz="1200" kern="1200" dirty="0">
                <a:solidFill>
                  <a:schemeClr val="tx1"/>
                </a:solidFill>
                <a:effectLst/>
                <a:latin typeface="+mn-lt"/>
                <a:ea typeface="+mn-ea"/>
                <a:cs typeface="+mn-cs"/>
              </a:rPr>
              <a:t>Then I will give an overview of the award and eligible projects</a:t>
            </a:r>
          </a:p>
          <a:p>
            <a:pPr lvl="0"/>
            <a:r>
              <a:rPr lang="en-US" sz="1200" kern="1200" dirty="0">
                <a:solidFill>
                  <a:schemeClr val="tx1"/>
                </a:solidFill>
                <a:effectLst/>
                <a:latin typeface="+mn-lt"/>
                <a:ea typeface="+mn-ea"/>
                <a:cs typeface="+mn-cs"/>
              </a:rPr>
              <a:t>We will transition into the application and application evaluation process for this award </a:t>
            </a:r>
          </a:p>
          <a:p>
            <a:pPr lvl="0"/>
            <a:r>
              <a:rPr lang="en-US" sz="1200" kern="1200" dirty="0">
                <a:solidFill>
                  <a:schemeClr val="tx1"/>
                </a:solidFill>
                <a:effectLst/>
                <a:latin typeface="+mn-lt"/>
                <a:ea typeface="+mn-ea"/>
                <a:cs typeface="+mn-cs"/>
              </a:rPr>
              <a:t>I will then briefly go over the federal requirements that are associated with this </a:t>
            </a:r>
          </a:p>
          <a:p>
            <a:pPr lvl="0"/>
            <a:r>
              <a:rPr lang="en-US" sz="1200" kern="1200" dirty="0">
                <a:solidFill>
                  <a:schemeClr val="tx1"/>
                </a:solidFill>
                <a:effectLst/>
                <a:latin typeface="+mn-lt"/>
                <a:ea typeface="+mn-ea"/>
                <a:cs typeface="+mn-cs"/>
              </a:rPr>
              <a:t>We will wrap things up with time for questions! </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3</a:t>
            </a:fld>
            <a:endParaRPr lang="en-US"/>
          </a:p>
        </p:txBody>
      </p:sp>
    </p:spTree>
    <p:extLst>
      <p:ext uri="{BB962C8B-B14F-4D97-AF65-F5344CB8AC3E}">
        <p14:creationId xmlns:p14="http://schemas.microsoft.com/office/powerpoint/2010/main" val="313536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Energy Efficiency and Conservation Block Grant (EECBG) is allocated to states and communities through the Infrastructure Investment and Jobs Act (IIJA). </a:t>
            </a:r>
          </a:p>
          <a:p>
            <a:r>
              <a:rPr lang="en-US" sz="1200" kern="1200" dirty="0">
                <a:solidFill>
                  <a:schemeClr val="tx1"/>
                </a:solidFill>
                <a:effectLst/>
                <a:latin typeface="+mn-lt"/>
                <a:ea typeface="+mn-ea"/>
                <a:cs typeface="+mn-cs"/>
              </a:rPr>
              <a:t>Idaho EECBG will provide competitive subawards to local governments to promote energy efficiency and energy saving practices. This is a second round of funding under this grant. OEMR executed the first round of funding in 2024, with 11 cities and 3 counties across Idaho receiving funding. </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4</a:t>
            </a:fld>
            <a:endParaRPr lang="en-US"/>
          </a:p>
        </p:txBody>
      </p:sp>
    </p:spTree>
    <p:extLst>
      <p:ext uri="{BB962C8B-B14F-4D97-AF65-F5344CB8AC3E}">
        <p14:creationId xmlns:p14="http://schemas.microsoft.com/office/powerpoint/2010/main" val="128413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this second round of funding, our goals are similar to round 1. We are looking to assist communities in;</a:t>
            </a:r>
          </a:p>
          <a:p>
            <a:pPr lvl="0"/>
            <a:r>
              <a:rPr lang="en-US" sz="1200" kern="1200" dirty="0">
                <a:solidFill>
                  <a:schemeClr val="tx1"/>
                </a:solidFill>
                <a:effectLst/>
                <a:latin typeface="+mn-lt"/>
                <a:ea typeface="+mn-ea"/>
                <a:cs typeface="+mn-cs"/>
              </a:rPr>
              <a:t>Increasing energy resilience;</a:t>
            </a:r>
          </a:p>
          <a:p>
            <a:pPr lvl="0"/>
            <a:r>
              <a:rPr lang="en-US" sz="1200" kern="1200" dirty="0">
                <a:solidFill>
                  <a:schemeClr val="tx1"/>
                </a:solidFill>
                <a:effectLst/>
                <a:latin typeface="+mn-lt"/>
                <a:ea typeface="+mn-ea"/>
                <a:cs typeface="+mn-cs"/>
              </a:rPr>
              <a:t>Reducing energy costs and increase energy savings;</a:t>
            </a:r>
          </a:p>
          <a:p>
            <a:pPr lvl="0"/>
            <a:r>
              <a:rPr lang="en-US" sz="1200" kern="1200" dirty="0">
                <a:solidFill>
                  <a:schemeClr val="tx1"/>
                </a:solidFill>
                <a:effectLst/>
                <a:latin typeface="+mn-lt"/>
                <a:ea typeface="+mn-ea"/>
                <a:cs typeface="+mn-cs"/>
              </a:rPr>
              <a:t>Establish strong and diverse partnerships with cities, counties and other stakeholders;</a:t>
            </a:r>
          </a:p>
          <a:p>
            <a:pPr lvl="0"/>
            <a:r>
              <a:rPr lang="en-US" sz="1200" kern="1200" dirty="0">
                <a:solidFill>
                  <a:schemeClr val="tx1"/>
                </a:solidFill>
                <a:effectLst/>
                <a:latin typeface="+mn-lt"/>
                <a:ea typeface="+mn-ea"/>
                <a:cs typeface="+mn-cs"/>
              </a:rPr>
              <a:t>Reduce energy burdens in communities;</a:t>
            </a:r>
          </a:p>
          <a:p>
            <a:pPr lvl="0"/>
            <a:r>
              <a:rPr lang="en-US" sz="1200" kern="1200" dirty="0">
                <a:solidFill>
                  <a:schemeClr val="tx1"/>
                </a:solidFill>
                <a:effectLst/>
                <a:latin typeface="+mn-lt"/>
                <a:ea typeface="+mn-ea"/>
                <a:cs typeface="+mn-cs"/>
              </a:rPr>
              <a:t>Promote the deployment of advanced energy technologies;</a:t>
            </a:r>
          </a:p>
          <a:p>
            <a:pPr lvl="0"/>
            <a:r>
              <a:rPr lang="en-US" sz="1200" kern="1200" dirty="0">
                <a:solidFill>
                  <a:schemeClr val="tx1"/>
                </a:solidFill>
                <a:effectLst/>
                <a:latin typeface="+mn-lt"/>
                <a:ea typeface="+mn-ea"/>
                <a:cs typeface="+mn-cs"/>
              </a:rPr>
              <a:t>Create the greatest number of sustainable jobs.</a:t>
            </a:r>
          </a:p>
          <a:p>
            <a:r>
              <a:rPr lang="en-US" sz="1200" kern="1200" dirty="0">
                <a:solidFill>
                  <a:schemeClr val="tx1"/>
                </a:solidFill>
                <a:effectLst/>
                <a:latin typeface="+mn-lt"/>
                <a:ea typeface="+mn-ea"/>
                <a:cs typeface="+mn-cs"/>
              </a:rPr>
              <a:t>A specific goal we have for this second round of funding is to award funding to independent projects with quick turn around times. We do have a shorter timeline for these projects to be completed then we did for round 1, and we want to ensure all the funds are invested in Idaho communities. I will go more into detail about project timeline later in this presentation. </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5</a:t>
            </a:fld>
            <a:endParaRPr lang="en-US"/>
          </a:p>
        </p:txBody>
      </p:sp>
    </p:spTree>
    <p:extLst>
      <p:ext uri="{BB962C8B-B14F-4D97-AF65-F5344CB8AC3E}">
        <p14:creationId xmlns:p14="http://schemas.microsoft.com/office/powerpoint/2010/main" val="129831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jumping into some key things to note about the Idaho EECBG Award. </a:t>
            </a:r>
          </a:p>
          <a:p>
            <a:pPr lvl="0"/>
            <a:r>
              <a:rPr lang="en-US" sz="1200" kern="1200" dirty="0">
                <a:solidFill>
                  <a:schemeClr val="tx1"/>
                </a:solidFill>
                <a:effectLst/>
                <a:latin typeface="+mn-lt"/>
                <a:ea typeface="+mn-ea"/>
                <a:cs typeface="+mn-cs"/>
              </a:rPr>
              <a:t>We are capping the award limit at $50,000. You are not allowed to request more than this amount in your application. </a:t>
            </a:r>
          </a:p>
          <a:p>
            <a:pPr lvl="0"/>
            <a:r>
              <a:rPr lang="en-US" sz="1200" kern="1200" dirty="0">
                <a:solidFill>
                  <a:schemeClr val="tx1"/>
                </a:solidFill>
                <a:effectLst/>
                <a:latin typeface="+mn-lt"/>
                <a:ea typeface="+mn-ea"/>
                <a:cs typeface="+mn-cs"/>
              </a:rPr>
              <a:t>Each Applicant is allowed to submit two applications. Each application may only include one activity and not exceed $50,000.</a:t>
            </a:r>
          </a:p>
          <a:p>
            <a:pPr lvl="0"/>
            <a:r>
              <a:rPr lang="en-US" sz="1200" kern="1200" dirty="0">
                <a:solidFill>
                  <a:schemeClr val="tx1"/>
                </a:solidFill>
                <a:effectLst/>
                <a:latin typeface="+mn-lt"/>
                <a:ea typeface="+mn-ea"/>
                <a:cs typeface="+mn-cs"/>
              </a:rPr>
              <a:t>It is important to note that cost match is not allowed for this award, so your total project costs may not exceed the $50,000 threshold. </a:t>
            </a:r>
          </a:p>
          <a:p>
            <a:pPr lvl="0"/>
            <a:r>
              <a:rPr lang="en-US" sz="1200" kern="1200" dirty="0">
                <a:solidFill>
                  <a:schemeClr val="tx1"/>
                </a:solidFill>
                <a:effectLst/>
                <a:latin typeface="+mn-lt"/>
                <a:ea typeface="+mn-ea"/>
                <a:cs typeface="+mn-cs"/>
              </a:rPr>
              <a:t>Pre-award costs are not allowed meaning you may not incur any costs for this project until a subaward agreement has been executed. </a:t>
            </a:r>
          </a:p>
          <a:p>
            <a:pPr lvl="0"/>
            <a:r>
              <a:rPr lang="en-US" sz="1200" kern="1200" dirty="0">
                <a:solidFill>
                  <a:schemeClr val="tx1"/>
                </a:solidFill>
                <a:effectLst/>
                <a:latin typeface="+mn-lt"/>
                <a:ea typeface="+mn-ea"/>
                <a:cs typeface="+mn-cs"/>
              </a:rPr>
              <a:t>This award will be paid by reimbursement only, once the project is complete and the required forms are submitted to OEMR.</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6</a:t>
            </a:fld>
            <a:endParaRPr lang="en-US"/>
          </a:p>
        </p:txBody>
      </p:sp>
    </p:spTree>
    <p:extLst>
      <p:ext uri="{BB962C8B-B14F-4D97-AF65-F5344CB8AC3E}">
        <p14:creationId xmlns:p14="http://schemas.microsoft.com/office/powerpoint/2010/main" val="269272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this grant Idaho cities and counties are eligible to receive funding. I do want to note that cities and counties that were eligible for direct funding from DOE are ineligible to receive funding from OEMR. We have the full list of ineligible cities and counties in RFA. </a:t>
            </a:r>
          </a:p>
          <a:p>
            <a:pPr lvl="0"/>
            <a:r>
              <a:rPr lang="en-US" sz="1200" kern="1200" dirty="0">
                <a:solidFill>
                  <a:schemeClr val="tx1"/>
                </a:solidFill>
                <a:effectLst/>
                <a:latin typeface="+mn-lt"/>
                <a:ea typeface="+mn-ea"/>
                <a:cs typeface="+mn-cs"/>
              </a:rPr>
              <a:t>If you are a city located in one of the ineligible counties, you can still apply because cities and counties apply for funding separately. </a:t>
            </a:r>
          </a:p>
          <a:p>
            <a:pPr lvl="0"/>
            <a:r>
              <a:rPr lang="en-US" sz="1200" kern="1200" dirty="0">
                <a:solidFill>
                  <a:schemeClr val="tx1"/>
                </a:solidFill>
                <a:effectLst/>
                <a:latin typeface="+mn-lt"/>
                <a:ea typeface="+mn-ea"/>
                <a:cs typeface="+mn-cs"/>
              </a:rPr>
              <a:t>If you received funding in round 1 of Idaho EECBG in 2024, you are also eligible to receive funding under this award</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7</a:t>
            </a:fld>
            <a:endParaRPr lang="en-US"/>
          </a:p>
        </p:txBody>
      </p:sp>
    </p:spTree>
    <p:extLst>
      <p:ext uri="{BB962C8B-B14F-4D97-AF65-F5344CB8AC3E}">
        <p14:creationId xmlns:p14="http://schemas.microsoft.com/office/powerpoint/2010/main" val="366219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looking at what projects are eligible under this award?</a:t>
            </a:r>
          </a:p>
          <a:p>
            <a:r>
              <a:rPr lang="en-US" sz="1200" kern="1200" dirty="0">
                <a:solidFill>
                  <a:schemeClr val="tx1"/>
                </a:solidFill>
                <a:effectLst/>
                <a:latin typeface="+mn-lt"/>
                <a:ea typeface="+mn-ea"/>
                <a:cs typeface="+mn-cs"/>
              </a:rPr>
              <a:t>When deciding on a project please be sure to reference the Idaho EECBG Statement of work document, this is a comprehensive list of all eligible projects.</a:t>
            </a:r>
          </a:p>
          <a:p>
            <a:r>
              <a:rPr lang="en-US" sz="1200" kern="1200" dirty="0">
                <a:solidFill>
                  <a:schemeClr val="tx1"/>
                </a:solidFill>
                <a:effectLst/>
                <a:latin typeface="+mn-lt"/>
                <a:ea typeface="+mn-ea"/>
                <a:cs typeface="+mn-cs"/>
              </a:rPr>
              <a:t>This document can be found as an attachment in the RFA and posted on the Idaho EECBG website under Program Materials for Applicants. This document is what OEMR submitted to DOE, so we are bound to the categories in this document. </a:t>
            </a:r>
          </a:p>
          <a:p>
            <a:r>
              <a:rPr lang="en-US" sz="1200" kern="1200" dirty="0">
                <a:solidFill>
                  <a:schemeClr val="tx1"/>
                </a:solidFill>
                <a:effectLst/>
                <a:latin typeface="+mn-lt"/>
                <a:ea typeface="+mn-ea"/>
                <a:cs typeface="+mn-cs"/>
              </a:rPr>
              <a:t>While there is a wide range of eligible projects for this grant, A few examples of projects include:</a:t>
            </a:r>
          </a:p>
          <a:p>
            <a:r>
              <a:rPr lang="en-US" sz="1200" kern="1200" dirty="0">
                <a:solidFill>
                  <a:schemeClr val="tx1"/>
                </a:solidFill>
                <a:effectLst/>
                <a:latin typeface="+mn-lt"/>
                <a:ea typeface="+mn-ea"/>
                <a:cs typeface="+mn-cs"/>
              </a:rPr>
              <a:t>-Building Weatherization</a:t>
            </a:r>
          </a:p>
          <a:p>
            <a:r>
              <a:rPr lang="en-US" sz="1200" kern="1200" dirty="0">
                <a:solidFill>
                  <a:schemeClr val="tx1"/>
                </a:solidFill>
                <a:effectLst/>
                <a:latin typeface="+mn-lt"/>
                <a:ea typeface="+mn-ea"/>
                <a:cs typeface="+mn-cs"/>
              </a:rPr>
              <a:t>-Lighting upgrades/replacement</a:t>
            </a:r>
          </a:p>
          <a:p>
            <a:r>
              <a:rPr lang="en-US" sz="1200" kern="1200" dirty="0">
                <a:solidFill>
                  <a:schemeClr val="tx1"/>
                </a:solidFill>
                <a:effectLst/>
                <a:latin typeface="+mn-lt"/>
                <a:ea typeface="+mn-ea"/>
                <a:cs typeface="+mn-cs"/>
              </a:rPr>
              <a:t>-Wastewater system upgrades</a:t>
            </a:r>
          </a:p>
          <a:p>
            <a:r>
              <a:rPr lang="en-US" sz="1200" kern="1200" dirty="0">
                <a:solidFill>
                  <a:schemeClr val="tx1"/>
                </a:solidFill>
                <a:effectLst/>
                <a:latin typeface="+mn-lt"/>
                <a:ea typeface="+mn-ea"/>
                <a:cs typeface="+mn-cs"/>
              </a:rPr>
              <a:t>-A/C unit installation</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8</a:t>
            </a:fld>
            <a:endParaRPr lang="en-US"/>
          </a:p>
        </p:txBody>
      </p:sp>
    </p:spTree>
    <p:extLst>
      <p:ext uri="{BB962C8B-B14F-4D97-AF65-F5344CB8AC3E}">
        <p14:creationId xmlns:p14="http://schemas.microsoft.com/office/powerpoint/2010/main" val="346585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Outlining the timeline for this program. </a:t>
            </a:r>
          </a:p>
          <a:p>
            <a:pPr lvl="0"/>
            <a:r>
              <a:rPr lang="en-US" sz="1200" kern="1200" dirty="0">
                <a:solidFill>
                  <a:schemeClr val="tx1"/>
                </a:solidFill>
                <a:effectLst/>
                <a:latin typeface="+mn-lt"/>
                <a:ea typeface="+mn-ea"/>
                <a:cs typeface="+mn-cs"/>
              </a:rPr>
              <a:t>Applications are due by February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2026 at 11:59 pm MST. Applications are due to me at </a:t>
            </a:r>
            <a:r>
              <a:rPr lang="en-US" sz="1200" u="sng" kern="1200" dirty="0">
                <a:solidFill>
                  <a:schemeClr val="tx1"/>
                </a:solidFill>
                <a:effectLst/>
                <a:latin typeface="+mn-lt"/>
                <a:ea typeface="+mn-ea"/>
                <a:cs typeface="+mn-cs"/>
                <a:hlinkClick r:id="rId3"/>
              </a:rPr>
              <a:t>camy.holden@oer.idaho.gov</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OEMR is planning on having subawards executed no later than March 13</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2026. Only after subawards are executed with successful applicants, can subrecipients begin incurring costs. </a:t>
            </a:r>
          </a:p>
          <a:p>
            <a:pPr lvl="0"/>
            <a:r>
              <a:rPr lang="en-US" sz="1200" kern="1200" dirty="0">
                <a:solidFill>
                  <a:schemeClr val="tx1"/>
                </a:solidFill>
                <a:effectLst/>
                <a:latin typeface="+mn-lt"/>
                <a:ea typeface="+mn-ea"/>
                <a:cs typeface="+mn-cs"/>
              </a:rPr>
              <a:t>The project needs to be completed, along with the completion report and request for reimbursement forms submitted to OEMR no later than September 1, 2026.</a:t>
            </a:r>
          </a:p>
          <a:p>
            <a:r>
              <a:rPr lang="en-US" sz="1200" kern="1200" dirty="0">
                <a:solidFill>
                  <a:schemeClr val="tx1"/>
                </a:solidFill>
                <a:effectLst/>
                <a:latin typeface="+mn-lt"/>
                <a:ea typeface="+mn-ea"/>
                <a:cs typeface="+mn-cs"/>
              </a:rPr>
              <a:t>We do have a September deadline to DOE, which is why we need all the necessary forms submitted along with the project completed by September 1. </a:t>
            </a:r>
          </a:p>
          <a:p>
            <a:endParaRPr lang="en-US" dirty="0"/>
          </a:p>
        </p:txBody>
      </p:sp>
      <p:sp>
        <p:nvSpPr>
          <p:cNvPr id="4" name="Slide Number Placeholder 3"/>
          <p:cNvSpPr>
            <a:spLocks noGrp="1"/>
          </p:cNvSpPr>
          <p:nvPr>
            <p:ph type="sldNum" sz="quarter" idx="5"/>
          </p:nvPr>
        </p:nvSpPr>
        <p:spPr/>
        <p:txBody>
          <a:bodyPr/>
          <a:lstStyle/>
          <a:p>
            <a:fld id="{CB1DD56D-2A8B-4EB6-BC96-CB7B6DE0956C}" type="slidenum">
              <a:rPr lang="en-US" smtClean="0"/>
              <a:t>9</a:t>
            </a:fld>
            <a:endParaRPr lang="en-US"/>
          </a:p>
        </p:txBody>
      </p:sp>
    </p:spTree>
    <p:extLst>
      <p:ext uri="{BB962C8B-B14F-4D97-AF65-F5344CB8AC3E}">
        <p14:creationId xmlns:p14="http://schemas.microsoft.com/office/powerpoint/2010/main" val="2126517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59C114-53FB-D764-94A3-D413FD74809B}"/>
              </a:ext>
            </a:extLst>
          </p:cNvPr>
          <p:cNvSpPr/>
          <p:nvPr userDrawn="1"/>
        </p:nvSpPr>
        <p:spPr>
          <a:xfrm>
            <a:off x="0" y="4202624"/>
            <a:ext cx="12192000" cy="45719"/>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utdoor, building, sky, government building&#10;&#10;Description automatically generated">
            <a:extLst>
              <a:ext uri="{FF2B5EF4-FFF2-40B4-BE49-F238E27FC236}">
                <a16:creationId xmlns:a16="http://schemas.microsoft.com/office/drawing/2014/main" id="{DDA2973A-F0AB-F4FF-54FC-24DFAF8813F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8087" b="50216"/>
          <a:stretch/>
        </p:blipFill>
        <p:spPr>
          <a:xfrm>
            <a:off x="0" y="312579"/>
            <a:ext cx="12192000" cy="3890045"/>
          </a:xfrm>
          <a:prstGeom prst="rect">
            <a:avLst/>
          </a:prstGeom>
        </p:spPr>
      </p:pic>
      <p:sp>
        <p:nvSpPr>
          <p:cNvPr id="7" name="Rectangle 6">
            <a:extLst>
              <a:ext uri="{FF2B5EF4-FFF2-40B4-BE49-F238E27FC236}">
                <a16:creationId xmlns:a16="http://schemas.microsoft.com/office/drawing/2014/main" id="{04F0A8B6-DB7A-81AB-6DAB-C5F4EEF4513B}"/>
              </a:ext>
            </a:extLst>
          </p:cNvPr>
          <p:cNvSpPr/>
          <p:nvPr userDrawn="1"/>
        </p:nvSpPr>
        <p:spPr>
          <a:xfrm>
            <a:off x="0" y="0"/>
            <a:ext cx="12192000" cy="312579"/>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E6E84-CA04-7D03-F10A-D4884C4A5353}"/>
              </a:ext>
            </a:extLst>
          </p:cNvPr>
          <p:cNvSpPr>
            <a:spLocks noGrp="1"/>
          </p:cNvSpPr>
          <p:nvPr>
            <p:ph type="ctrTitle"/>
          </p:nvPr>
        </p:nvSpPr>
        <p:spPr>
          <a:xfrm>
            <a:off x="838200" y="1585244"/>
            <a:ext cx="9144000" cy="1034041"/>
          </a:xfrm>
        </p:spPr>
        <p:txBody>
          <a:bodyPr anchor="b"/>
          <a:lstStyle>
            <a:lvl1pPr algn="just">
              <a:defRPr sz="6000" b="0">
                <a:solidFill>
                  <a:schemeClr val="tx1"/>
                </a:solidFill>
              </a:defRPr>
            </a:lvl1pPr>
          </a:lstStyle>
          <a:p>
            <a:endParaRPr lang="en-US" dirty="0"/>
          </a:p>
        </p:txBody>
      </p:sp>
      <p:sp>
        <p:nvSpPr>
          <p:cNvPr id="3" name="Subtitle 2">
            <a:extLst>
              <a:ext uri="{FF2B5EF4-FFF2-40B4-BE49-F238E27FC236}">
                <a16:creationId xmlns:a16="http://schemas.microsoft.com/office/drawing/2014/main" id="{17B1E30C-B892-76E1-10DD-EB8233BD83F0}"/>
              </a:ext>
            </a:extLst>
          </p:cNvPr>
          <p:cNvSpPr>
            <a:spLocks noGrp="1"/>
          </p:cNvSpPr>
          <p:nvPr>
            <p:ph type="subTitle" idx="1"/>
          </p:nvPr>
        </p:nvSpPr>
        <p:spPr>
          <a:xfrm>
            <a:off x="925794" y="4907756"/>
            <a:ext cx="9144000" cy="11853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DFB1C53-73DF-82E1-B9A6-64435D6CF9C9}"/>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5" name="Footer Placeholder 4">
            <a:extLst>
              <a:ext uri="{FF2B5EF4-FFF2-40B4-BE49-F238E27FC236}">
                <a16:creationId xmlns:a16="http://schemas.microsoft.com/office/drawing/2014/main" id="{F7A2AC00-B473-DDC6-02C6-3794E3E4D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78E4E-202D-5002-D05B-694038199E50}"/>
              </a:ext>
            </a:extLst>
          </p:cNvPr>
          <p:cNvSpPr>
            <a:spLocks noGrp="1"/>
          </p:cNvSpPr>
          <p:nvPr>
            <p:ph type="sldNum" sz="quarter" idx="12"/>
          </p:nvPr>
        </p:nvSpPr>
        <p:spPr/>
        <p:txBody>
          <a:bodyPr/>
          <a:lstStyle/>
          <a:p>
            <a:fld id="{A93781CB-E12A-4642-B4E7-727B6BB92737}"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A6192AEF-E7AA-B047-D035-DB9459A83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1271" y="2915501"/>
            <a:ext cx="2601246" cy="2578055"/>
          </a:xfrm>
          <a:prstGeom prst="rect">
            <a:avLst/>
          </a:prstGeom>
        </p:spPr>
      </p:pic>
    </p:spTree>
    <p:extLst>
      <p:ext uri="{BB962C8B-B14F-4D97-AF65-F5344CB8AC3E}">
        <p14:creationId xmlns:p14="http://schemas.microsoft.com/office/powerpoint/2010/main" val="280643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8483-EA08-C3AC-6418-59094F6301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1D34EB-D3BF-3A0B-855B-DA39EA7E26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724C8-DC24-102A-09CA-36AD726BCA60}"/>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5" name="Footer Placeholder 4">
            <a:extLst>
              <a:ext uri="{FF2B5EF4-FFF2-40B4-BE49-F238E27FC236}">
                <a16:creationId xmlns:a16="http://schemas.microsoft.com/office/drawing/2014/main" id="{A8F9B048-0760-3133-BD02-E3A6AF5C0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05276-E1F9-F558-C2F2-FAEE5CAE9C97}"/>
              </a:ext>
            </a:extLst>
          </p:cNvPr>
          <p:cNvSpPr>
            <a:spLocks noGrp="1"/>
          </p:cNvSpPr>
          <p:nvPr>
            <p:ph type="sldNum" sz="quarter" idx="12"/>
          </p:nvPr>
        </p:nvSpPr>
        <p:spPr/>
        <p:txBody>
          <a:bodyPr/>
          <a:lstStyle/>
          <a:p>
            <a:fld id="{A93781CB-E12A-4642-B4E7-727B6BB92737}" type="slidenum">
              <a:rPr lang="en-US" smtClean="0"/>
              <a:t>‹#›</a:t>
            </a:fld>
            <a:endParaRPr lang="en-US"/>
          </a:p>
        </p:txBody>
      </p:sp>
    </p:spTree>
    <p:extLst>
      <p:ext uri="{BB962C8B-B14F-4D97-AF65-F5344CB8AC3E}">
        <p14:creationId xmlns:p14="http://schemas.microsoft.com/office/powerpoint/2010/main" val="248531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C1B66-55D5-DCF0-DE5E-9F73877F97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B4B10B-87A4-4B6C-FEEB-5D39892B46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5A4DA-6584-B23E-1A2F-931A4198EDEF}"/>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5" name="Footer Placeholder 4">
            <a:extLst>
              <a:ext uri="{FF2B5EF4-FFF2-40B4-BE49-F238E27FC236}">
                <a16:creationId xmlns:a16="http://schemas.microsoft.com/office/drawing/2014/main" id="{7242A91F-5BE7-B985-E47E-C4E7288B8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3C3FE-DAB9-600C-9B11-48730767B3C7}"/>
              </a:ext>
            </a:extLst>
          </p:cNvPr>
          <p:cNvSpPr>
            <a:spLocks noGrp="1"/>
          </p:cNvSpPr>
          <p:nvPr>
            <p:ph type="sldNum" sz="quarter" idx="12"/>
          </p:nvPr>
        </p:nvSpPr>
        <p:spPr/>
        <p:txBody>
          <a:bodyPr/>
          <a:lstStyle/>
          <a:p>
            <a:fld id="{A93781CB-E12A-4642-B4E7-727B6BB92737}" type="slidenum">
              <a:rPr lang="en-US" smtClean="0"/>
              <a:t>‹#›</a:t>
            </a:fld>
            <a:endParaRPr lang="en-US"/>
          </a:p>
        </p:txBody>
      </p:sp>
    </p:spTree>
    <p:extLst>
      <p:ext uri="{BB962C8B-B14F-4D97-AF65-F5344CB8AC3E}">
        <p14:creationId xmlns:p14="http://schemas.microsoft.com/office/powerpoint/2010/main" val="337946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96A2BF-EE1B-1C8B-5521-F1B449F9CA20}"/>
              </a:ext>
            </a:extLst>
          </p:cNvPr>
          <p:cNvSpPr/>
          <p:nvPr userDrawn="1"/>
        </p:nvSpPr>
        <p:spPr>
          <a:xfrm>
            <a:off x="0" y="0"/>
            <a:ext cx="12192000" cy="1690688"/>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BCC3C1-BB8C-4F16-837A-2F8D01879E7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5352781-BC7E-BEBD-C93B-C6C99D1977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79D8C-CCA5-D899-8FD3-6587745235C6}"/>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5" name="Footer Placeholder 4">
            <a:extLst>
              <a:ext uri="{FF2B5EF4-FFF2-40B4-BE49-F238E27FC236}">
                <a16:creationId xmlns:a16="http://schemas.microsoft.com/office/drawing/2014/main" id="{2A339E4D-EE8D-7CD5-F1AB-2DC62E45E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7899B-4689-08D5-123B-7FB315D387B2}"/>
              </a:ext>
            </a:extLst>
          </p:cNvPr>
          <p:cNvSpPr>
            <a:spLocks noGrp="1"/>
          </p:cNvSpPr>
          <p:nvPr>
            <p:ph type="sldNum" sz="quarter" idx="12"/>
          </p:nvPr>
        </p:nvSpPr>
        <p:spPr/>
        <p:txBody>
          <a:bodyPr/>
          <a:lstStyle/>
          <a:p>
            <a:fld id="{A93781CB-E12A-4642-B4E7-727B6BB92737}"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01084797-AF58-D0B4-85DA-6D3B53459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6313" y="4851400"/>
            <a:ext cx="1337487" cy="1325563"/>
          </a:xfrm>
          <a:prstGeom prst="rect">
            <a:avLst/>
          </a:prstGeom>
        </p:spPr>
      </p:pic>
    </p:spTree>
    <p:extLst>
      <p:ext uri="{BB962C8B-B14F-4D97-AF65-F5344CB8AC3E}">
        <p14:creationId xmlns:p14="http://schemas.microsoft.com/office/powerpoint/2010/main" val="223258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29F881-D7C4-3718-AFA1-5EC6C3F2335A}"/>
              </a:ext>
            </a:extLst>
          </p:cNvPr>
          <p:cNvSpPr/>
          <p:nvPr userDrawn="1"/>
        </p:nvSpPr>
        <p:spPr>
          <a:xfrm>
            <a:off x="0" y="0"/>
            <a:ext cx="12192000" cy="6858000"/>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69D8B-6E8B-4E4B-7F74-9F2DABC11C66}"/>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DB37AAB-801B-9A4D-0017-8B83FD71C3CD}"/>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A088002-AF5F-1420-612F-A491E665E366}"/>
              </a:ext>
            </a:extLst>
          </p:cNvPr>
          <p:cNvSpPr>
            <a:spLocks noGrp="1"/>
          </p:cNvSpPr>
          <p:nvPr>
            <p:ph type="dt" sz="half" idx="10"/>
          </p:nvPr>
        </p:nvSpPr>
        <p:spPr/>
        <p:txBody>
          <a:bodyPr/>
          <a:lstStyle>
            <a:lvl1pPr>
              <a:defRPr>
                <a:solidFill>
                  <a:schemeClr val="bg1"/>
                </a:solidFill>
              </a:defRPr>
            </a:lvl1pPr>
          </a:lstStyle>
          <a:p>
            <a:fld id="{A95F5F63-DBD6-4197-A504-B342C637B469}" type="datetimeFigureOut">
              <a:rPr lang="en-US" smtClean="0"/>
              <a:pPr/>
              <a:t>1/13/2026</a:t>
            </a:fld>
            <a:endParaRPr lang="en-US" dirty="0"/>
          </a:p>
        </p:txBody>
      </p:sp>
      <p:sp>
        <p:nvSpPr>
          <p:cNvPr id="5" name="Footer Placeholder 4">
            <a:extLst>
              <a:ext uri="{FF2B5EF4-FFF2-40B4-BE49-F238E27FC236}">
                <a16:creationId xmlns:a16="http://schemas.microsoft.com/office/drawing/2014/main" id="{2AE9FD31-4750-5206-4793-BB4FEDB0A87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47D42D4-5A2C-8AC1-7507-47145FD0EDE5}"/>
              </a:ext>
            </a:extLst>
          </p:cNvPr>
          <p:cNvSpPr>
            <a:spLocks noGrp="1"/>
          </p:cNvSpPr>
          <p:nvPr>
            <p:ph type="sldNum" sz="quarter" idx="12"/>
          </p:nvPr>
        </p:nvSpPr>
        <p:spPr/>
        <p:txBody>
          <a:bodyPr/>
          <a:lstStyle>
            <a:lvl1pPr>
              <a:defRPr>
                <a:solidFill>
                  <a:schemeClr val="bg1"/>
                </a:solidFill>
              </a:defRPr>
            </a:lvl1pPr>
          </a:lstStyle>
          <a:p>
            <a:fld id="{A93781CB-E12A-4642-B4E7-727B6BB92737}"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B00BBFDE-B8EC-3DEF-7379-70CA775D93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6313" y="4851400"/>
            <a:ext cx="1337487" cy="1325563"/>
          </a:xfrm>
          <a:prstGeom prst="rect">
            <a:avLst/>
          </a:prstGeom>
        </p:spPr>
      </p:pic>
    </p:spTree>
    <p:extLst>
      <p:ext uri="{BB962C8B-B14F-4D97-AF65-F5344CB8AC3E}">
        <p14:creationId xmlns:p14="http://schemas.microsoft.com/office/powerpoint/2010/main" val="221685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113765-0B31-6BC8-005D-67EA209861C3}"/>
              </a:ext>
            </a:extLst>
          </p:cNvPr>
          <p:cNvSpPr/>
          <p:nvPr userDrawn="1"/>
        </p:nvSpPr>
        <p:spPr>
          <a:xfrm>
            <a:off x="0" y="0"/>
            <a:ext cx="12192000" cy="1690688"/>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66C0C-21CE-747B-53A1-C76909FCCC5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9487D30-8F88-AF03-F876-86F0DA6EAC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ABC6FD-4658-A2A3-BE4C-500A8800F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29AFAC-4545-1C7A-7BB8-9A6BFE5155FF}"/>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6" name="Footer Placeholder 5">
            <a:extLst>
              <a:ext uri="{FF2B5EF4-FFF2-40B4-BE49-F238E27FC236}">
                <a16:creationId xmlns:a16="http://schemas.microsoft.com/office/drawing/2014/main" id="{54119253-1C56-5676-29DB-7F37284D3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447F0-9140-8628-1D8E-F39F9228CF0E}"/>
              </a:ext>
            </a:extLst>
          </p:cNvPr>
          <p:cNvSpPr>
            <a:spLocks noGrp="1"/>
          </p:cNvSpPr>
          <p:nvPr>
            <p:ph type="sldNum" sz="quarter" idx="12"/>
          </p:nvPr>
        </p:nvSpPr>
        <p:spPr/>
        <p:txBody>
          <a:bodyPr/>
          <a:lstStyle/>
          <a:p>
            <a:fld id="{A93781CB-E12A-4642-B4E7-727B6BB92737}"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C031B9D6-6584-36E5-8833-311EB11C05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6313" y="4851400"/>
            <a:ext cx="1337487" cy="1325563"/>
          </a:xfrm>
          <a:prstGeom prst="rect">
            <a:avLst/>
          </a:prstGeom>
        </p:spPr>
      </p:pic>
    </p:spTree>
    <p:extLst>
      <p:ext uri="{BB962C8B-B14F-4D97-AF65-F5344CB8AC3E}">
        <p14:creationId xmlns:p14="http://schemas.microsoft.com/office/powerpoint/2010/main" val="115010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D4D527-E0EC-A74E-243D-7A6066EF14B7}"/>
              </a:ext>
            </a:extLst>
          </p:cNvPr>
          <p:cNvSpPr/>
          <p:nvPr userDrawn="1"/>
        </p:nvSpPr>
        <p:spPr>
          <a:xfrm>
            <a:off x="0" y="0"/>
            <a:ext cx="12192000" cy="1690688"/>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78D59-D493-A1A0-1A6A-4110193CCEB5}"/>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12E8E66-9748-018A-144A-16C005C3E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D8906F-0960-FB4C-A416-5031C21E4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2F255C-FEFD-EB6D-1C80-F951B10C6E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0C388-DEF0-D7E9-34BC-971C4D94B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1A5249-383B-4B40-620E-80349CF2B6D7}"/>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8" name="Footer Placeholder 7">
            <a:extLst>
              <a:ext uri="{FF2B5EF4-FFF2-40B4-BE49-F238E27FC236}">
                <a16:creationId xmlns:a16="http://schemas.microsoft.com/office/drawing/2014/main" id="{A9E9FBD7-8291-FEB4-D070-E06114A2D0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1B1A0-CC6A-CDFE-2573-AD4E98218BD1}"/>
              </a:ext>
            </a:extLst>
          </p:cNvPr>
          <p:cNvSpPr>
            <a:spLocks noGrp="1"/>
          </p:cNvSpPr>
          <p:nvPr>
            <p:ph type="sldNum" sz="quarter" idx="12"/>
          </p:nvPr>
        </p:nvSpPr>
        <p:spPr/>
        <p:txBody>
          <a:bodyPr/>
          <a:lstStyle/>
          <a:p>
            <a:fld id="{A93781CB-E12A-4642-B4E7-727B6BB92737}"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F3D73AA6-4FDA-28B5-5895-3E06A50B42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6313" y="4851400"/>
            <a:ext cx="1337487" cy="1325563"/>
          </a:xfrm>
          <a:prstGeom prst="rect">
            <a:avLst/>
          </a:prstGeom>
        </p:spPr>
      </p:pic>
    </p:spTree>
    <p:extLst>
      <p:ext uri="{BB962C8B-B14F-4D97-AF65-F5344CB8AC3E}">
        <p14:creationId xmlns:p14="http://schemas.microsoft.com/office/powerpoint/2010/main" val="127675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E065E0-20CF-3988-1119-7EB3CF88A221}"/>
              </a:ext>
            </a:extLst>
          </p:cNvPr>
          <p:cNvSpPr/>
          <p:nvPr userDrawn="1"/>
        </p:nvSpPr>
        <p:spPr>
          <a:xfrm>
            <a:off x="0" y="0"/>
            <a:ext cx="12192000" cy="6858000"/>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6DB2C-7AF8-64A4-6CD0-916CB6657D6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213ABD07-3344-D3B0-82D7-4A98E17AA104}"/>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4" name="Footer Placeholder 3">
            <a:extLst>
              <a:ext uri="{FF2B5EF4-FFF2-40B4-BE49-F238E27FC236}">
                <a16:creationId xmlns:a16="http://schemas.microsoft.com/office/drawing/2014/main" id="{0ACFC3EC-A8E3-4F8A-AE56-DFF908C204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CA6ED7-3903-EEF2-9323-BBAAA49A761E}"/>
              </a:ext>
            </a:extLst>
          </p:cNvPr>
          <p:cNvSpPr>
            <a:spLocks noGrp="1"/>
          </p:cNvSpPr>
          <p:nvPr>
            <p:ph type="sldNum" sz="quarter" idx="12"/>
          </p:nvPr>
        </p:nvSpPr>
        <p:spPr/>
        <p:txBody>
          <a:bodyPr/>
          <a:lstStyle/>
          <a:p>
            <a:fld id="{A93781CB-E12A-4642-B4E7-727B6BB92737}"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9AB3769B-3A61-B249-6A8B-6DD3DDD594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6313" y="4851400"/>
            <a:ext cx="1337487" cy="1325563"/>
          </a:xfrm>
          <a:prstGeom prst="rect">
            <a:avLst/>
          </a:prstGeom>
        </p:spPr>
      </p:pic>
    </p:spTree>
    <p:extLst>
      <p:ext uri="{BB962C8B-B14F-4D97-AF65-F5344CB8AC3E}">
        <p14:creationId xmlns:p14="http://schemas.microsoft.com/office/powerpoint/2010/main" val="1997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2FD05E-3AA0-42B5-275B-C3E9245F5239}"/>
              </a:ext>
            </a:extLst>
          </p:cNvPr>
          <p:cNvSpPr/>
          <p:nvPr userDrawn="1"/>
        </p:nvSpPr>
        <p:spPr>
          <a:xfrm>
            <a:off x="0" y="0"/>
            <a:ext cx="12192000" cy="6858000"/>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5D667115-D64E-5ABB-8178-1841F4D7A30D}"/>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3" name="Footer Placeholder 2">
            <a:extLst>
              <a:ext uri="{FF2B5EF4-FFF2-40B4-BE49-F238E27FC236}">
                <a16:creationId xmlns:a16="http://schemas.microsoft.com/office/drawing/2014/main" id="{28DEA192-101D-0CBE-4654-E25C9104E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C323ED-67AF-2229-6DE6-645AB61B2F4C}"/>
              </a:ext>
            </a:extLst>
          </p:cNvPr>
          <p:cNvSpPr>
            <a:spLocks noGrp="1"/>
          </p:cNvSpPr>
          <p:nvPr>
            <p:ph type="sldNum" sz="quarter" idx="12"/>
          </p:nvPr>
        </p:nvSpPr>
        <p:spPr/>
        <p:txBody>
          <a:bodyPr/>
          <a:lstStyle/>
          <a:p>
            <a:fld id="{A93781CB-E12A-4642-B4E7-727B6BB92737}"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203AB246-2F90-E599-A6F9-E64B5EC4F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6313" y="4851400"/>
            <a:ext cx="1337487" cy="1325563"/>
          </a:xfrm>
          <a:prstGeom prst="rect">
            <a:avLst/>
          </a:prstGeom>
        </p:spPr>
      </p:pic>
    </p:spTree>
    <p:extLst>
      <p:ext uri="{BB962C8B-B14F-4D97-AF65-F5344CB8AC3E}">
        <p14:creationId xmlns:p14="http://schemas.microsoft.com/office/powerpoint/2010/main" val="302038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56A5-8D22-C5FC-223A-C07AE1BAD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F5A23-B42A-E3E9-7A6F-77885A676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852D3-A5D5-7C20-92F7-89AB12FAB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B30D6-018E-9D8C-B647-496611E00C41}"/>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6" name="Footer Placeholder 5">
            <a:extLst>
              <a:ext uri="{FF2B5EF4-FFF2-40B4-BE49-F238E27FC236}">
                <a16:creationId xmlns:a16="http://schemas.microsoft.com/office/drawing/2014/main" id="{2FEFA9EE-6BEF-C52C-8CAF-B03A8B169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57866-CF93-2C5E-E2F6-8D5B029324F1}"/>
              </a:ext>
            </a:extLst>
          </p:cNvPr>
          <p:cNvSpPr>
            <a:spLocks noGrp="1"/>
          </p:cNvSpPr>
          <p:nvPr>
            <p:ph type="sldNum" sz="quarter" idx="12"/>
          </p:nvPr>
        </p:nvSpPr>
        <p:spPr/>
        <p:txBody>
          <a:bodyPr/>
          <a:lstStyle/>
          <a:p>
            <a:fld id="{A93781CB-E12A-4642-B4E7-727B6BB92737}"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19FDDF32-B334-6111-A393-22E6A4393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6313" y="4851400"/>
            <a:ext cx="1337487" cy="1325563"/>
          </a:xfrm>
          <a:prstGeom prst="rect">
            <a:avLst/>
          </a:prstGeom>
        </p:spPr>
      </p:pic>
    </p:spTree>
    <p:extLst>
      <p:ext uri="{BB962C8B-B14F-4D97-AF65-F5344CB8AC3E}">
        <p14:creationId xmlns:p14="http://schemas.microsoft.com/office/powerpoint/2010/main" val="308561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BFD119-B7FF-AA64-67AD-69F99AA88902}"/>
              </a:ext>
            </a:extLst>
          </p:cNvPr>
          <p:cNvSpPr/>
          <p:nvPr userDrawn="1"/>
        </p:nvSpPr>
        <p:spPr>
          <a:xfrm>
            <a:off x="0" y="0"/>
            <a:ext cx="12192000" cy="6858000"/>
          </a:xfrm>
          <a:prstGeom prst="rect">
            <a:avLst/>
          </a:prstGeom>
          <a:solidFill>
            <a:srgbClr val="004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7FD37521-335B-854A-7E3B-AB55DC6A99C2}"/>
              </a:ext>
            </a:extLst>
          </p:cNvPr>
          <p:cNvSpPr>
            <a:spLocks noGrp="1"/>
          </p:cNvSpPr>
          <p:nvPr>
            <p:ph type="pic" idx="1"/>
          </p:nvPr>
        </p:nvSpPr>
        <p:spPr>
          <a:xfrm>
            <a:off x="827770" y="741363"/>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360814A-ED92-C6F0-3834-AEF9E27FD1E0}"/>
              </a:ext>
            </a:extLst>
          </p:cNvPr>
          <p:cNvSpPr>
            <a:spLocks noGrp="1"/>
          </p:cNvSpPr>
          <p:nvPr>
            <p:ph type="body" sz="half" idx="2"/>
          </p:nvPr>
        </p:nvSpPr>
        <p:spPr>
          <a:xfrm>
            <a:off x="7431993" y="2057400"/>
            <a:ext cx="3932237" cy="2657475"/>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EDCD8C9-5692-AF11-D325-E58B9DEBD0E0}"/>
              </a:ext>
            </a:extLst>
          </p:cNvPr>
          <p:cNvSpPr>
            <a:spLocks noGrp="1"/>
          </p:cNvSpPr>
          <p:nvPr>
            <p:ph type="dt" sz="half" idx="10"/>
          </p:nvPr>
        </p:nvSpPr>
        <p:spPr/>
        <p:txBody>
          <a:bodyPr/>
          <a:lstStyle/>
          <a:p>
            <a:fld id="{A95F5F63-DBD6-4197-A504-B342C637B469}" type="datetimeFigureOut">
              <a:rPr lang="en-US" smtClean="0"/>
              <a:t>1/13/2026</a:t>
            </a:fld>
            <a:endParaRPr lang="en-US"/>
          </a:p>
        </p:txBody>
      </p:sp>
      <p:sp>
        <p:nvSpPr>
          <p:cNvPr id="6" name="Footer Placeholder 5">
            <a:extLst>
              <a:ext uri="{FF2B5EF4-FFF2-40B4-BE49-F238E27FC236}">
                <a16:creationId xmlns:a16="http://schemas.microsoft.com/office/drawing/2014/main" id="{FF25D95A-9FCA-7F4B-B274-1704D5A58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A52EF-445D-2313-4B43-B535B8C0E7EE}"/>
              </a:ext>
            </a:extLst>
          </p:cNvPr>
          <p:cNvSpPr>
            <a:spLocks noGrp="1"/>
          </p:cNvSpPr>
          <p:nvPr>
            <p:ph type="sldNum" sz="quarter" idx="12"/>
          </p:nvPr>
        </p:nvSpPr>
        <p:spPr/>
        <p:txBody>
          <a:bodyPr/>
          <a:lstStyle/>
          <a:p>
            <a:fld id="{A93781CB-E12A-4642-B4E7-727B6BB92737}"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32CACE4-5C00-F12D-B65C-10CCB99DC2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6313" y="4851400"/>
            <a:ext cx="1337487" cy="1325563"/>
          </a:xfrm>
          <a:prstGeom prst="rect">
            <a:avLst/>
          </a:prstGeom>
        </p:spPr>
      </p:pic>
      <p:sp>
        <p:nvSpPr>
          <p:cNvPr id="9" name="Title 1">
            <a:extLst>
              <a:ext uri="{FF2B5EF4-FFF2-40B4-BE49-F238E27FC236}">
                <a16:creationId xmlns:a16="http://schemas.microsoft.com/office/drawing/2014/main" id="{FEB66994-A58B-2FC3-F247-DE98D01E4C70}"/>
              </a:ext>
            </a:extLst>
          </p:cNvPr>
          <p:cNvSpPr txBox="1">
            <a:spLocks/>
          </p:cNvSpPr>
          <p:nvPr userDrawn="1"/>
        </p:nvSpPr>
        <p:spPr>
          <a:xfrm>
            <a:off x="7419975" y="457200"/>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dirty="0">
              <a:solidFill>
                <a:schemeClr val="bg1"/>
              </a:solidFill>
            </a:endParaRPr>
          </a:p>
        </p:txBody>
      </p:sp>
      <p:sp>
        <p:nvSpPr>
          <p:cNvPr id="11" name="Title 1">
            <a:extLst>
              <a:ext uri="{FF2B5EF4-FFF2-40B4-BE49-F238E27FC236}">
                <a16:creationId xmlns:a16="http://schemas.microsoft.com/office/drawing/2014/main" id="{9F6A7499-CA91-72F9-BF20-58A2F2B7ED5D}"/>
              </a:ext>
            </a:extLst>
          </p:cNvPr>
          <p:cNvSpPr>
            <a:spLocks noGrp="1"/>
          </p:cNvSpPr>
          <p:nvPr>
            <p:ph type="title"/>
          </p:nvPr>
        </p:nvSpPr>
        <p:spPr>
          <a:xfrm>
            <a:off x="7431992" y="457200"/>
            <a:ext cx="3932237" cy="1600200"/>
          </a:xfrm>
        </p:spPr>
        <p:txBody>
          <a:bodyPr anchor="b"/>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3908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A56FC-334A-C69D-D99B-363DCAF8C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C66728-801E-1981-0720-B3D725936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99E8B-A584-0A88-4AD9-A0ADCDBB0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F5F63-DBD6-4197-A504-B342C637B469}" type="datetimeFigureOut">
              <a:rPr lang="en-US" smtClean="0"/>
              <a:t>1/13/2026</a:t>
            </a:fld>
            <a:endParaRPr lang="en-US"/>
          </a:p>
        </p:txBody>
      </p:sp>
      <p:sp>
        <p:nvSpPr>
          <p:cNvPr id="5" name="Footer Placeholder 4">
            <a:extLst>
              <a:ext uri="{FF2B5EF4-FFF2-40B4-BE49-F238E27FC236}">
                <a16:creationId xmlns:a16="http://schemas.microsoft.com/office/drawing/2014/main" id="{88D190C8-A8AE-70ED-B1CF-9BA52DCDCD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3FFD4A-3717-79C5-250D-30578378F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781CB-E12A-4642-B4E7-727B6BB92737}" type="slidenum">
              <a:rPr lang="en-US" smtClean="0"/>
              <a:t>‹#›</a:t>
            </a:fld>
            <a:endParaRPr lang="en-US"/>
          </a:p>
        </p:txBody>
      </p:sp>
    </p:spTree>
    <p:extLst>
      <p:ext uri="{BB962C8B-B14F-4D97-AF65-F5344CB8AC3E}">
        <p14:creationId xmlns:p14="http://schemas.microsoft.com/office/powerpoint/2010/main" val="3220494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amy.holden@oer.idaho.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dahogov-my.sharepoint.com/personal/camy_holden_oer_idaho_gov/Documents/EECBG%20R2/1.%20Program%20Design/Final%20Documents/1_EECBG%20Statement%20of%20Work%20with%20PA%20and%20With%20Ground%20Disturbance_OEMR.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omments@oer.idaho.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camy.holden@oer.idaho.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comments@oer.Idaho.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amy.holden@oer.idah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Jett.hawk@oer.Idaho.gov" TargetMode="External"/><Relationship Id="rId4" Type="http://schemas.openxmlformats.org/officeDocument/2006/relationships/hyperlink" Target="mailto:becky.torgrimson@oer.idaho.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22Camy%20Holden%22%20%3cCamy.Holden@oer.idaho.gov%3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1F77-4301-E3F0-A47C-FDC4350EDEE0}"/>
              </a:ext>
            </a:extLst>
          </p:cNvPr>
          <p:cNvSpPr>
            <a:spLocks noGrp="1"/>
          </p:cNvSpPr>
          <p:nvPr>
            <p:ph type="ctrTitle"/>
          </p:nvPr>
        </p:nvSpPr>
        <p:spPr>
          <a:xfrm>
            <a:off x="680544" y="2118409"/>
            <a:ext cx="9144000" cy="1943100"/>
          </a:xfrm>
        </p:spPr>
        <p:txBody>
          <a:bodyPr>
            <a:noAutofit/>
          </a:bodyPr>
          <a:lstStyle/>
          <a:p>
            <a:pPr algn="l"/>
            <a:r>
              <a:rPr lang="en-US" sz="6600" b="1" dirty="0">
                <a:latin typeface="Times New Roman" panose="02020603050405020304" pitchFamily="18" charset="0"/>
                <a:cs typeface="Times New Roman" panose="02020603050405020304" pitchFamily="18" charset="0"/>
              </a:rPr>
              <a:t>Idaho Energy Efficiency and Conservation Block Grant Program</a:t>
            </a:r>
            <a:br>
              <a:rPr lang="en-US" sz="66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Round 2</a:t>
            </a:r>
            <a:endParaRPr lang="en-US" sz="6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E7C8FDF-16BC-CBD8-6F4B-F0FDDDA29B55}"/>
              </a:ext>
            </a:extLst>
          </p:cNvPr>
          <p:cNvSpPr>
            <a:spLocks noGrp="1"/>
          </p:cNvSpPr>
          <p:nvPr>
            <p:ph type="subTitle" idx="1"/>
          </p:nvPr>
        </p:nvSpPr>
        <p:spPr/>
        <p:txBody>
          <a:bodyPr>
            <a:normAutofit/>
          </a:bodyPr>
          <a:lstStyle/>
          <a:p>
            <a:r>
              <a:rPr lang="en-US" dirty="0">
                <a:latin typeface="Times New Roman" panose="02020603050405020304" pitchFamily="18" charset="0"/>
                <a:cs typeface="Times New Roman" panose="02020603050405020304" pitchFamily="18" charset="0"/>
              </a:rPr>
              <a:t>Idaho Governor’s Office of Energy and Mineral Resources</a:t>
            </a:r>
          </a:p>
          <a:p>
            <a:r>
              <a:rPr lang="en-US" dirty="0">
                <a:latin typeface="Times New Roman" panose="02020603050405020304" pitchFamily="18" charset="0"/>
                <a:cs typeface="Times New Roman" panose="02020603050405020304" pitchFamily="18" charset="0"/>
              </a:rPr>
              <a:t>January 13, 2026</a:t>
            </a:r>
          </a:p>
        </p:txBody>
      </p:sp>
    </p:spTree>
    <p:extLst>
      <p:ext uri="{BB962C8B-B14F-4D97-AF65-F5344CB8AC3E}">
        <p14:creationId xmlns:p14="http://schemas.microsoft.com/office/powerpoint/2010/main" val="109121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18F1-E44F-6D0A-DF3B-31655D8DE4F1}"/>
              </a:ext>
            </a:extLst>
          </p:cNvPr>
          <p:cNvSpPr>
            <a:spLocks noGrp="1"/>
          </p:cNvSpPr>
          <p:nvPr>
            <p:ph type="title"/>
          </p:nvPr>
        </p:nvSpPr>
        <p:spPr/>
        <p:txBody>
          <a:bodyPr/>
          <a:lstStyle/>
          <a:p>
            <a:r>
              <a:rPr lang="en-US" dirty="0"/>
              <a:t>Application Materials </a:t>
            </a:r>
          </a:p>
        </p:txBody>
      </p:sp>
      <p:sp>
        <p:nvSpPr>
          <p:cNvPr id="3" name="Content Placeholder 2">
            <a:extLst>
              <a:ext uri="{FF2B5EF4-FFF2-40B4-BE49-F238E27FC236}">
                <a16:creationId xmlns:a16="http://schemas.microsoft.com/office/drawing/2014/main" id="{0A4581EC-BDEC-A367-61A4-89D44EC249C2}"/>
              </a:ext>
            </a:extLst>
          </p:cNvPr>
          <p:cNvSpPr>
            <a:spLocks noGrp="1"/>
          </p:cNvSpPr>
          <p:nvPr>
            <p:ph idx="1"/>
          </p:nvPr>
        </p:nvSpPr>
        <p:spPr/>
        <p:txBody>
          <a:bodyPr>
            <a:normAutofit fontScale="85000" lnSpcReduction="20000"/>
          </a:bodyPr>
          <a:lstStyle/>
          <a:p>
            <a:r>
              <a:rPr lang="en-US" dirty="0"/>
              <a:t>Applications are due no later than </a:t>
            </a:r>
            <a:r>
              <a:rPr lang="en-US" u="sng" dirty="0"/>
              <a:t>Wednesday February 4</a:t>
            </a:r>
            <a:r>
              <a:rPr lang="en-US" u="sng" baseline="30000" dirty="0"/>
              <a:t>th</a:t>
            </a:r>
            <a:r>
              <a:rPr lang="en-US" u="sng" dirty="0"/>
              <a:t>, 2026</a:t>
            </a:r>
            <a:r>
              <a:rPr lang="en-US" dirty="0">
                <a:solidFill>
                  <a:srgbClr val="FF0000"/>
                </a:solidFill>
              </a:rPr>
              <a:t> </a:t>
            </a:r>
            <a:r>
              <a:rPr lang="en-US" dirty="0"/>
              <a:t>at 11:59 pm MST.</a:t>
            </a:r>
          </a:p>
          <a:p>
            <a:pPr marL="0" indent="0">
              <a:buNone/>
            </a:pPr>
            <a:endParaRPr lang="en-US" dirty="0"/>
          </a:p>
          <a:p>
            <a:pPr marL="0" indent="0">
              <a:buNone/>
            </a:pPr>
            <a:r>
              <a:rPr lang="en-US" dirty="0"/>
              <a:t>A complete application include:</a:t>
            </a:r>
          </a:p>
          <a:p>
            <a:r>
              <a:rPr lang="en-US" dirty="0"/>
              <a:t>Program Application</a:t>
            </a:r>
          </a:p>
          <a:p>
            <a:pPr marL="0" indent="0">
              <a:buNone/>
            </a:pPr>
            <a:r>
              <a:rPr lang="en-US" dirty="0"/>
              <a:t>	</a:t>
            </a:r>
            <a:r>
              <a:rPr lang="en-US" b="1" dirty="0"/>
              <a:t>Important: Application must be complete or it will be rejected</a:t>
            </a:r>
          </a:p>
          <a:p>
            <a:r>
              <a:rPr lang="en-US" dirty="0"/>
              <a:t>Budget Worksheet</a:t>
            </a:r>
          </a:p>
          <a:p>
            <a:pPr marL="0" indent="0">
              <a:buNone/>
            </a:pPr>
            <a:r>
              <a:rPr lang="en-US" dirty="0"/>
              <a:t>	-Instructions for completing this can be found on the first sheet of the 	budget worksheet document</a:t>
            </a:r>
          </a:p>
          <a:p>
            <a:endParaRPr lang="en-US" dirty="0">
              <a:highlight>
                <a:srgbClr val="FFFF00"/>
              </a:highlight>
            </a:endParaRPr>
          </a:p>
          <a:p>
            <a:endParaRPr lang="en-US" dirty="0"/>
          </a:p>
          <a:p>
            <a:pPr marL="0" indent="0">
              <a:buNone/>
            </a:pPr>
            <a:r>
              <a:rPr lang="en-US" dirty="0"/>
              <a:t>Submit Applications to </a:t>
            </a:r>
            <a:r>
              <a:rPr lang="en-US" dirty="0">
                <a:hlinkClick r:id="rId3"/>
              </a:rPr>
              <a:t>camy.holden@oer.idaho.gov</a:t>
            </a:r>
            <a:endParaRPr lang="en-US" dirty="0"/>
          </a:p>
          <a:p>
            <a:endParaRPr lang="en-US" dirty="0"/>
          </a:p>
        </p:txBody>
      </p:sp>
    </p:spTree>
    <p:extLst>
      <p:ext uri="{BB962C8B-B14F-4D97-AF65-F5344CB8AC3E}">
        <p14:creationId xmlns:p14="http://schemas.microsoft.com/office/powerpoint/2010/main" val="339664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54B5-D068-1C15-FF13-74F2053E08AB}"/>
              </a:ext>
            </a:extLst>
          </p:cNvPr>
          <p:cNvSpPr>
            <a:spLocks noGrp="1"/>
          </p:cNvSpPr>
          <p:nvPr>
            <p:ph type="title"/>
          </p:nvPr>
        </p:nvSpPr>
        <p:spPr/>
        <p:txBody>
          <a:bodyPr/>
          <a:lstStyle/>
          <a:p>
            <a:r>
              <a:rPr lang="en-US" dirty="0"/>
              <a:t>Application Evaluation Process</a:t>
            </a:r>
          </a:p>
        </p:txBody>
      </p:sp>
      <p:pic>
        <p:nvPicPr>
          <p:cNvPr id="4" name="drawing" descr="Chart, radar chart&#10;&#10;AI-generated content may be incorrect.">
            <a:extLst>
              <a:ext uri="{FF2B5EF4-FFF2-40B4-BE49-F238E27FC236}">
                <a16:creationId xmlns:a16="http://schemas.microsoft.com/office/drawing/2014/main" id="{131FE917-F6EC-3E66-A1F2-A0693E0D31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541" y="2428833"/>
            <a:ext cx="11249704" cy="2379745"/>
          </a:xfrm>
          <a:prstGeom prst="rect">
            <a:avLst/>
          </a:prstGeom>
        </p:spPr>
      </p:pic>
    </p:spTree>
    <p:extLst>
      <p:ext uri="{BB962C8B-B14F-4D97-AF65-F5344CB8AC3E}">
        <p14:creationId xmlns:p14="http://schemas.microsoft.com/office/powerpoint/2010/main" val="79587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6199-5E43-31B1-2ABF-3401E9AF25B1}"/>
              </a:ext>
            </a:extLst>
          </p:cNvPr>
          <p:cNvSpPr>
            <a:spLocks noGrp="1"/>
          </p:cNvSpPr>
          <p:nvPr>
            <p:ph type="title"/>
          </p:nvPr>
        </p:nvSpPr>
        <p:spPr/>
        <p:txBody>
          <a:bodyPr/>
          <a:lstStyle/>
          <a:p>
            <a:r>
              <a:rPr lang="en-US" dirty="0"/>
              <a:t>Application Scoring Criteria</a:t>
            </a:r>
          </a:p>
        </p:txBody>
      </p:sp>
      <p:graphicFrame>
        <p:nvGraphicFramePr>
          <p:cNvPr id="5" name="Content Placeholder 4">
            <a:extLst>
              <a:ext uri="{FF2B5EF4-FFF2-40B4-BE49-F238E27FC236}">
                <a16:creationId xmlns:a16="http://schemas.microsoft.com/office/drawing/2014/main" id="{0B44BADB-A3B7-2980-8B3C-7801C11B45F2}"/>
              </a:ext>
            </a:extLst>
          </p:cNvPr>
          <p:cNvGraphicFramePr>
            <a:graphicFrameLocks noGrp="1"/>
          </p:cNvGraphicFramePr>
          <p:nvPr>
            <p:ph idx="1"/>
            <p:extLst>
              <p:ext uri="{D42A27DB-BD31-4B8C-83A1-F6EECF244321}">
                <p14:modId xmlns:p14="http://schemas.microsoft.com/office/powerpoint/2010/main" val="2817472456"/>
              </p:ext>
            </p:extLst>
          </p:nvPr>
        </p:nvGraphicFramePr>
        <p:xfrm>
          <a:off x="680545" y="1825625"/>
          <a:ext cx="10515600" cy="29260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586580580"/>
                    </a:ext>
                  </a:extLst>
                </a:gridCol>
                <a:gridCol w="2628900">
                  <a:extLst>
                    <a:ext uri="{9D8B030D-6E8A-4147-A177-3AD203B41FA5}">
                      <a16:colId xmlns:a16="http://schemas.microsoft.com/office/drawing/2014/main" val="2063566467"/>
                    </a:ext>
                  </a:extLst>
                </a:gridCol>
                <a:gridCol w="2628900">
                  <a:extLst>
                    <a:ext uri="{9D8B030D-6E8A-4147-A177-3AD203B41FA5}">
                      <a16:colId xmlns:a16="http://schemas.microsoft.com/office/drawing/2014/main" val="346710612"/>
                    </a:ext>
                  </a:extLst>
                </a:gridCol>
                <a:gridCol w="2628900">
                  <a:extLst>
                    <a:ext uri="{9D8B030D-6E8A-4147-A177-3AD203B41FA5}">
                      <a16:colId xmlns:a16="http://schemas.microsoft.com/office/drawing/2014/main" val="3932649415"/>
                    </a:ext>
                  </a:extLst>
                </a:gridCol>
              </a:tblGrid>
              <a:tr h="370840">
                <a:tc>
                  <a:txBody>
                    <a:bodyPr/>
                    <a:lstStyle/>
                    <a:p>
                      <a:r>
                        <a:rPr lang="en-US" dirty="0"/>
                        <a:t>Energy Impact (55%)</a:t>
                      </a:r>
                    </a:p>
                  </a:txBody>
                  <a:tcPr/>
                </a:tc>
                <a:tc>
                  <a:txBody>
                    <a:bodyPr/>
                    <a:lstStyle/>
                    <a:p>
                      <a:r>
                        <a:rPr lang="en-US" dirty="0"/>
                        <a:t>Community Impact (20%)</a:t>
                      </a:r>
                    </a:p>
                  </a:txBody>
                  <a:tcPr/>
                </a:tc>
                <a:tc>
                  <a:txBody>
                    <a:bodyPr/>
                    <a:lstStyle/>
                    <a:p>
                      <a:r>
                        <a:rPr lang="en-US" dirty="0"/>
                        <a:t>Timeline and Completion (20%)</a:t>
                      </a:r>
                    </a:p>
                  </a:txBody>
                  <a:tcPr/>
                </a:tc>
                <a:tc>
                  <a:txBody>
                    <a:bodyPr/>
                    <a:lstStyle/>
                    <a:p>
                      <a:r>
                        <a:rPr lang="en-US" dirty="0"/>
                        <a:t>Administrative Compliance (5%)</a:t>
                      </a:r>
                    </a:p>
                  </a:txBody>
                  <a:tcPr/>
                </a:tc>
                <a:extLst>
                  <a:ext uri="{0D108BD9-81ED-4DB2-BD59-A6C34878D82A}">
                    <a16:rowId xmlns:a16="http://schemas.microsoft.com/office/drawing/2014/main" val="3728021179"/>
                  </a:ext>
                </a:extLst>
              </a:tr>
              <a:tr h="370840">
                <a:tc>
                  <a:txBody>
                    <a:bodyPr/>
                    <a:lstStyle/>
                    <a:p>
                      <a:pPr marL="285750" indent="-285750">
                        <a:buFont typeface="Arial" panose="020B0604020202020204" pitchFamily="34" charset="0"/>
                        <a:buChar char="•"/>
                      </a:pPr>
                      <a:r>
                        <a:rPr lang="en-US" sz="1600" b="0" dirty="0"/>
                        <a:t>Demonstrates a strong need for energy improvements</a:t>
                      </a:r>
                    </a:p>
                    <a:p>
                      <a:pPr marL="285750" indent="-285750">
                        <a:buFont typeface="Arial" panose="020B0604020202020204" pitchFamily="34" charset="0"/>
                        <a:buChar char="•"/>
                      </a:pPr>
                      <a:r>
                        <a:rPr lang="en-US" sz="1600" b="0" dirty="0"/>
                        <a:t>Reduces energy consumption and saves energy costs</a:t>
                      </a:r>
                    </a:p>
                    <a:p>
                      <a:pPr marL="285750" indent="-285750">
                        <a:buFont typeface="Arial" panose="020B0604020202020204" pitchFamily="34" charset="0"/>
                        <a:buChar char="•"/>
                      </a:pPr>
                      <a:r>
                        <a:rPr lang="en-US" sz="1600" b="0" dirty="0"/>
                        <a:t>Provides clear metrics for tracking measurable energy improvements</a:t>
                      </a:r>
                    </a:p>
                  </a:txBody>
                  <a:tcPr/>
                </a:tc>
                <a:tc>
                  <a:txBody>
                    <a:bodyPr/>
                    <a:lstStyle/>
                    <a:p>
                      <a:pPr marL="285750" indent="-285750">
                        <a:buFont typeface="Arial" panose="020B0604020202020204" pitchFamily="34" charset="0"/>
                        <a:buChar char="•"/>
                      </a:pPr>
                      <a:r>
                        <a:rPr lang="en-US" sz="1600" dirty="0"/>
                        <a:t>Describes how the proposed project generates positive community impacts</a:t>
                      </a:r>
                    </a:p>
                    <a:p>
                      <a:pPr marL="285750" indent="-285750">
                        <a:buFont typeface="Arial" panose="020B0604020202020204" pitchFamily="34" charset="0"/>
                        <a:buChar char="•"/>
                      </a:pPr>
                      <a:r>
                        <a:rPr lang="en-US" sz="1600" dirty="0"/>
                        <a:t>Serves low-income Idaho residents to alleviate energy burden</a:t>
                      </a:r>
                    </a:p>
                  </a:txBody>
                  <a:tcPr/>
                </a:tc>
                <a:tc>
                  <a:txBody>
                    <a:bodyPr/>
                    <a:lstStyle/>
                    <a:p>
                      <a:pPr marL="285750" indent="-285750">
                        <a:buFont typeface="Arial" panose="020B0604020202020204" pitchFamily="34" charset="0"/>
                        <a:buChar char="•"/>
                      </a:pPr>
                      <a:r>
                        <a:rPr lang="en-US" sz="1600" dirty="0"/>
                        <a:t>Ability to complete project in required timeline</a:t>
                      </a:r>
                    </a:p>
                  </a:txBody>
                  <a:tcPr/>
                </a:tc>
                <a:tc>
                  <a:txBody>
                    <a:bodyPr/>
                    <a:lstStyle/>
                    <a:p>
                      <a:pPr marL="285750" indent="-285750">
                        <a:buFont typeface="Arial" panose="020B0604020202020204" pitchFamily="34" charset="0"/>
                        <a:buChar char="•"/>
                      </a:pPr>
                      <a:r>
                        <a:rPr lang="en-US" sz="1600" dirty="0"/>
                        <a:t>Provides a clear plan for compliance </a:t>
                      </a:r>
                    </a:p>
                  </a:txBody>
                  <a:tcPr/>
                </a:tc>
                <a:extLst>
                  <a:ext uri="{0D108BD9-81ED-4DB2-BD59-A6C34878D82A}">
                    <a16:rowId xmlns:a16="http://schemas.microsoft.com/office/drawing/2014/main" val="4041237057"/>
                  </a:ext>
                </a:extLst>
              </a:tr>
            </a:tbl>
          </a:graphicData>
        </a:graphic>
      </p:graphicFrame>
    </p:spTree>
    <p:extLst>
      <p:ext uri="{BB962C8B-B14F-4D97-AF65-F5344CB8AC3E}">
        <p14:creationId xmlns:p14="http://schemas.microsoft.com/office/powerpoint/2010/main" val="51461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7757-76C3-DFF5-FBAF-A423DD04E08E}"/>
              </a:ext>
            </a:extLst>
          </p:cNvPr>
          <p:cNvSpPr>
            <a:spLocks noGrp="1"/>
          </p:cNvSpPr>
          <p:nvPr>
            <p:ph type="title"/>
          </p:nvPr>
        </p:nvSpPr>
        <p:spPr/>
        <p:txBody>
          <a:bodyPr/>
          <a:lstStyle/>
          <a:p>
            <a:r>
              <a:rPr lang="en-US" dirty="0"/>
              <a:t>Administrative Compliance</a:t>
            </a:r>
          </a:p>
        </p:txBody>
      </p:sp>
      <p:sp>
        <p:nvSpPr>
          <p:cNvPr id="3" name="Content Placeholder 2">
            <a:extLst>
              <a:ext uri="{FF2B5EF4-FFF2-40B4-BE49-F238E27FC236}">
                <a16:creationId xmlns:a16="http://schemas.microsoft.com/office/drawing/2014/main" id="{65223B54-A03B-9AD5-0BE9-EBF5D554D490}"/>
              </a:ext>
            </a:extLst>
          </p:cNvPr>
          <p:cNvSpPr>
            <a:spLocks noGrp="1"/>
          </p:cNvSpPr>
          <p:nvPr>
            <p:ph idx="1"/>
          </p:nvPr>
        </p:nvSpPr>
        <p:spPr/>
        <p:txBody>
          <a:bodyPr/>
          <a:lstStyle/>
          <a:p>
            <a:r>
              <a:rPr lang="en-US" dirty="0"/>
              <a:t>Idaho EECBG must comply with federal regulations</a:t>
            </a:r>
          </a:p>
          <a:p>
            <a:endParaRPr lang="en-US" dirty="0"/>
          </a:p>
          <a:p>
            <a:r>
              <a:rPr lang="en-US" dirty="0"/>
              <a:t>Proposed projects must comply with the following federal regulations:</a:t>
            </a:r>
          </a:p>
          <a:p>
            <a:pPr lvl="1"/>
            <a:r>
              <a:rPr lang="en-US" dirty="0"/>
              <a:t>Section 106 of the National Historic Preservation Act</a:t>
            </a:r>
          </a:p>
          <a:p>
            <a:pPr lvl="1"/>
            <a:r>
              <a:rPr lang="en-US" dirty="0"/>
              <a:t>Davis Bacon Act (DBA)</a:t>
            </a:r>
          </a:p>
          <a:p>
            <a:pPr lvl="1"/>
            <a:r>
              <a:rPr lang="en-US" dirty="0"/>
              <a:t>Build America, Buy America (BABA)</a:t>
            </a:r>
          </a:p>
        </p:txBody>
      </p:sp>
    </p:spTree>
    <p:extLst>
      <p:ext uri="{BB962C8B-B14F-4D97-AF65-F5344CB8AC3E}">
        <p14:creationId xmlns:p14="http://schemas.microsoft.com/office/powerpoint/2010/main" val="195378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6F3A-1A74-A55B-4953-6A3CF19C4C28}"/>
              </a:ext>
            </a:extLst>
          </p:cNvPr>
          <p:cNvSpPr>
            <a:spLocks noGrp="1"/>
          </p:cNvSpPr>
          <p:nvPr>
            <p:ph type="title"/>
          </p:nvPr>
        </p:nvSpPr>
        <p:spPr/>
        <p:txBody>
          <a:bodyPr/>
          <a:lstStyle/>
          <a:p>
            <a:r>
              <a:rPr lang="en-US" dirty="0"/>
              <a:t>Section 106 National Historic Preservation Act</a:t>
            </a:r>
          </a:p>
        </p:txBody>
      </p:sp>
      <p:sp>
        <p:nvSpPr>
          <p:cNvPr id="3" name="Content Placeholder 2">
            <a:extLst>
              <a:ext uri="{FF2B5EF4-FFF2-40B4-BE49-F238E27FC236}">
                <a16:creationId xmlns:a16="http://schemas.microsoft.com/office/drawing/2014/main" id="{0933FE7B-AD51-856C-9B81-86C36EB35B2A}"/>
              </a:ext>
            </a:extLst>
          </p:cNvPr>
          <p:cNvSpPr>
            <a:spLocks noGrp="1"/>
          </p:cNvSpPr>
          <p:nvPr>
            <p:ph idx="1"/>
          </p:nvPr>
        </p:nvSpPr>
        <p:spPr>
          <a:xfrm>
            <a:off x="838200" y="1825625"/>
            <a:ext cx="10845800" cy="4667250"/>
          </a:xfrm>
        </p:spPr>
        <p:txBody>
          <a:bodyPr/>
          <a:lstStyle/>
          <a:p>
            <a:r>
              <a:rPr lang="en-US" dirty="0"/>
              <a:t>Requires federal agencies to consider the effects of federally funded projects on historic properties</a:t>
            </a:r>
          </a:p>
          <a:p>
            <a:endParaRPr lang="en-US" dirty="0"/>
          </a:p>
          <a:p>
            <a:r>
              <a:rPr lang="en-US" dirty="0"/>
              <a:t>All proposed projects must align with the </a:t>
            </a:r>
            <a:r>
              <a:rPr lang="en-US" dirty="0">
                <a:hlinkClick r:id="rId3"/>
              </a:rPr>
              <a:t>Statement of Work </a:t>
            </a:r>
            <a:endParaRPr lang="en-US" dirty="0"/>
          </a:p>
          <a:p>
            <a:r>
              <a:rPr lang="en-US" dirty="0"/>
              <a:t>OEMR highly recommends Applicants to submit SHPO Consultation Form as soon as possible</a:t>
            </a:r>
          </a:p>
          <a:p>
            <a:pPr lvl="1"/>
            <a:r>
              <a:rPr lang="en-US" dirty="0"/>
              <a:t>SHPO Consultation Form included in the RFA as well as posted to our website.</a:t>
            </a:r>
          </a:p>
          <a:p>
            <a:endParaRPr lang="en-US" dirty="0"/>
          </a:p>
        </p:txBody>
      </p:sp>
    </p:spTree>
    <p:extLst>
      <p:ext uri="{BB962C8B-B14F-4D97-AF65-F5344CB8AC3E}">
        <p14:creationId xmlns:p14="http://schemas.microsoft.com/office/powerpoint/2010/main" val="228513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D95-8FDC-78D8-AA46-1AA5970027F5}"/>
              </a:ext>
            </a:extLst>
          </p:cNvPr>
          <p:cNvSpPr>
            <a:spLocks noGrp="1"/>
          </p:cNvSpPr>
          <p:nvPr>
            <p:ph type="title"/>
          </p:nvPr>
        </p:nvSpPr>
        <p:spPr/>
        <p:txBody>
          <a:bodyPr/>
          <a:lstStyle/>
          <a:p>
            <a:r>
              <a:rPr lang="en-US" dirty="0"/>
              <a:t>Davis Bacon Act</a:t>
            </a:r>
          </a:p>
        </p:txBody>
      </p:sp>
      <p:sp>
        <p:nvSpPr>
          <p:cNvPr id="3" name="Content Placeholder 2">
            <a:extLst>
              <a:ext uri="{FF2B5EF4-FFF2-40B4-BE49-F238E27FC236}">
                <a16:creationId xmlns:a16="http://schemas.microsoft.com/office/drawing/2014/main" id="{97C96F09-6706-8B4E-B018-9A7AAAD11DAE}"/>
              </a:ext>
            </a:extLst>
          </p:cNvPr>
          <p:cNvSpPr>
            <a:spLocks noGrp="1"/>
          </p:cNvSpPr>
          <p:nvPr>
            <p:ph idx="1"/>
          </p:nvPr>
        </p:nvSpPr>
        <p:spPr/>
        <p:txBody>
          <a:bodyPr/>
          <a:lstStyle/>
          <a:p>
            <a:r>
              <a:rPr lang="en-US" dirty="0"/>
              <a:t>All laborers and mechanics employed by the subrecipient, contractors, or subcontractors in the performance of construction, alteration or repair work funded in whole or art under this grant shall be paid wages at rates not less than those prevailing on similar projects in the locality.</a:t>
            </a:r>
          </a:p>
          <a:p>
            <a:pPr lvl="1"/>
            <a:r>
              <a:rPr lang="en-US" dirty="0"/>
              <a:t>Receiving and reviewing certified weekly payrolls submitted by contractors</a:t>
            </a:r>
          </a:p>
          <a:p>
            <a:pPr lvl="1"/>
            <a:r>
              <a:rPr lang="en-US" dirty="0"/>
              <a:t>Maintaining original certified weekly payrolls for 3 years after completion of the project. </a:t>
            </a:r>
          </a:p>
        </p:txBody>
      </p:sp>
    </p:spTree>
    <p:extLst>
      <p:ext uri="{BB962C8B-B14F-4D97-AF65-F5344CB8AC3E}">
        <p14:creationId xmlns:p14="http://schemas.microsoft.com/office/powerpoint/2010/main" val="3393800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EEE9-E727-9DD8-A600-7967E387367E}"/>
              </a:ext>
            </a:extLst>
          </p:cNvPr>
          <p:cNvSpPr>
            <a:spLocks noGrp="1"/>
          </p:cNvSpPr>
          <p:nvPr>
            <p:ph type="title"/>
          </p:nvPr>
        </p:nvSpPr>
        <p:spPr/>
        <p:txBody>
          <a:bodyPr/>
          <a:lstStyle/>
          <a:p>
            <a:r>
              <a:rPr lang="en-US" dirty="0"/>
              <a:t>Build America Buy America Act</a:t>
            </a:r>
          </a:p>
        </p:txBody>
      </p:sp>
      <p:sp>
        <p:nvSpPr>
          <p:cNvPr id="3" name="Content Placeholder 2">
            <a:extLst>
              <a:ext uri="{FF2B5EF4-FFF2-40B4-BE49-F238E27FC236}">
                <a16:creationId xmlns:a16="http://schemas.microsoft.com/office/drawing/2014/main" id="{18F6649D-51B8-4B05-0007-FE257106C302}"/>
              </a:ext>
            </a:extLst>
          </p:cNvPr>
          <p:cNvSpPr>
            <a:spLocks noGrp="1"/>
          </p:cNvSpPr>
          <p:nvPr>
            <p:ph idx="1"/>
          </p:nvPr>
        </p:nvSpPr>
        <p:spPr/>
        <p:txBody>
          <a:bodyPr>
            <a:normAutofit/>
          </a:bodyPr>
          <a:lstStyle/>
          <a:p>
            <a:r>
              <a:rPr lang="en-US" dirty="0"/>
              <a:t>BABA places requirements on iron, steel and manufactured products used in federally funded infrastructure projects</a:t>
            </a:r>
          </a:p>
          <a:p>
            <a:endParaRPr lang="en-US" dirty="0"/>
          </a:p>
          <a:p>
            <a:r>
              <a:rPr lang="en-US" dirty="0"/>
              <a:t>Small grants waiver = total project costs under $250,000</a:t>
            </a:r>
          </a:p>
          <a:p>
            <a:endParaRPr lang="en-US" dirty="0"/>
          </a:p>
          <a:p>
            <a:endParaRPr lang="en-US" dirty="0"/>
          </a:p>
          <a:p>
            <a:r>
              <a:rPr lang="en-US" b="1" dirty="0"/>
              <a:t>This should not be applicable as these projects should not</a:t>
            </a:r>
          </a:p>
          <a:p>
            <a:pPr marL="0" indent="0">
              <a:buNone/>
            </a:pPr>
            <a:r>
              <a:rPr lang="en-US" b="1" dirty="0"/>
              <a:t> exceed the $50,000 award limit!</a:t>
            </a:r>
          </a:p>
          <a:p>
            <a:endParaRPr lang="en-US" dirty="0"/>
          </a:p>
        </p:txBody>
      </p:sp>
    </p:spTree>
    <p:extLst>
      <p:ext uri="{BB962C8B-B14F-4D97-AF65-F5344CB8AC3E}">
        <p14:creationId xmlns:p14="http://schemas.microsoft.com/office/powerpoint/2010/main" val="150765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E637-55A8-DA16-46FC-2CC221EC2D08}"/>
              </a:ext>
            </a:extLst>
          </p:cNvPr>
          <p:cNvSpPr>
            <a:spLocks noGrp="1"/>
          </p:cNvSpPr>
          <p:nvPr>
            <p:ph type="title"/>
          </p:nvPr>
        </p:nvSpPr>
        <p:spPr/>
        <p:txBody>
          <a:bodyPr/>
          <a:lstStyle/>
          <a:p>
            <a:r>
              <a:rPr lang="en-US" dirty="0"/>
              <a:t>Questions &amp; Technical Assistance </a:t>
            </a:r>
          </a:p>
        </p:txBody>
      </p:sp>
      <p:sp>
        <p:nvSpPr>
          <p:cNvPr id="3" name="Content Placeholder 2">
            <a:extLst>
              <a:ext uri="{FF2B5EF4-FFF2-40B4-BE49-F238E27FC236}">
                <a16:creationId xmlns:a16="http://schemas.microsoft.com/office/drawing/2014/main" id="{5BBA53C2-E63F-FF72-9629-1E8DCFFBC86E}"/>
              </a:ext>
            </a:extLst>
          </p:cNvPr>
          <p:cNvSpPr>
            <a:spLocks noGrp="1"/>
          </p:cNvSpPr>
          <p:nvPr>
            <p:ph idx="1"/>
          </p:nvPr>
        </p:nvSpPr>
        <p:spPr/>
        <p:txBody>
          <a:bodyPr/>
          <a:lstStyle/>
          <a:p>
            <a:pPr lvl="1"/>
            <a:r>
              <a:rPr lang="en-US" dirty="0"/>
              <a:t>For Application related questions please submit them to </a:t>
            </a:r>
            <a:r>
              <a:rPr lang="en-US" dirty="0">
                <a:hlinkClick r:id="rId3"/>
              </a:rPr>
              <a:t>comments@oer.idaho.gov</a:t>
            </a:r>
            <a:r>
              <a:rPr lang="en-US" dirty="0"/>
              <a:t>. </a:t>
            </a:r>
          </a:p>
          <a:p>
            <a:pPr marL="457200" lvl="1" indent="0">
              <a:buNone/>
            </a:pPr>
            <a:r>
              <a:rPr lang="en-US" dirty="0"/>
              <a:t>	-Answers will be posted to the FAQ document within 3 business days of the question being submitted.</a:t>
            </a:r>
          </a:p>
          <a:p>
            <a:pPr marL="457200" lvl="1" indent="0">
              <a:buNone/>
            </a:pPr>
            <a:endParaRPr lang="en-US" dirty="0"/>
          </a:p>
          <a:p>
            <a:pPr lvl="1"/>
            <a:r>
              <a:rPr lang="en-US" dirty="0"/>
              <a:t>The final day to submit questions for the Q &amp; A document will be Thursday January 29th, 2026 at 11:59 pm. </a:t>
            </a:r>
          </a:p>
          <a:p>
            <a:pPr marL="457200" lvl="1" indent="0">
              <a:buNone/>
            </a:pPr>
            <a:endParaRPr lang="en-US" dirty="0"/>
          </a:p>
          <a:p>
            <a:pPr lvl="1"/>
            <a:r>
              <a:rPr lang="en-US" dirty="0"/>
              <a:t>For all non-application related questions please reach out to me at </a:t>
            </a:r>
            <a:r>
              <a:rPr lang="en-US" dirty="0">
                <a:hlinkClick r:id="rId4"/>
              </a:rPr>
              <a:t>camy.holden@oer.Idaho.gov</a:t>
            </a:r>
            <a:endParaRPr lang="en-US" dirty="0"/>
          </a:p>
          <a:p>
            <a:pPr marL="457200" lvl="1" indent="0">
              <a:buNone/>
            </a:pPr>
            <a:endParaRPr lang="en-US" dirty="0"/>
          </a:p>
        </p:txBody>
      </p:sp>
    </p:spTree>
    <p:extLst>
      <p:ext uri="{BB962C8B-B14F-4D97-AF65-F5344CB8AC3E}">
        <p14:creationId xmlns:p14="http://schemas.microsoft.com/office/powerpoint/2010/main" val="42067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A024-578B-CDA3-7370-C74EAA569E2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47EFCE1-E6B8-CE5E-53FA-F9BB9C26A4B1}"/>
              </a:ext>
            </a:extLst>
          </p:cNvPr>
          <p:cNvSpPr>
            <a:spLocks noGrp="1"/>
          </p:cNvSpPr>
          <p:nvPr>
            <p:ph idx="1"/>
          </p:nvPr>
        </p:nvSpPr>
        <p:spPr/>
        <p:txBody>
          <a:bodyPr/>
          <a:lstStyle/>
          <a:p>
            <a:pPr marL="0" indent="0" algn="ctr">
              <a:buNone/>
            </a:pPr>
            <a:endParaRPr lang="en-US" dirty="0"/>
          </a:p>
          <a:p>
            <a:pPr marL="0" indent="0" algn="ctr">
              <a:buNone/>
            </a:pPr>
            <a:r>
              <a:rPr lang="en-US" sz="4400" dirty="0"/>
              <a:t>Questions?</a:t>
            </a:r>
          </a:p>
          <a:p>
            <a:r>
              <a:rPr lang="en-US" sz="2000" dirty="0"/>
              <a:t>All future application questions please direct to </a:t>
            </a:r>
            <a:r>
              <a:rPr lang="en-US" sz="2000" dirty="0">
                <a:hlinkClick r:id="rId3"/>
              </a:rPr>
              <a:t>comments@oer.Idaho.gov</a:t>
            </a:r>
            <a:endParaRPr lang="en-US" sz="2000" dirty="0"/>
          </a:p>
          <a:p>
            <a:r>
              <a:rPr lang="en-US" sz="2000" dirty="0"/>
              <a:t>All questions and responses can be found in the Q&amp;A document posted to the Idaho EECBG website</a:t>
            </a:r>
          </a:p>
          <a:p>
            <a:endParaRPr lang="en-US" sz="2000" dirty="0"/>
          </a:p>
          <a:p>
            <a:pPr marL="0" indent="0">
              <a:buNone/>
            </a:pPr>
            <a:endParaRPr lang="en-US" dirty="0"/>
          </a:p>
          <a:p>
            <a:pPr marL="0" indent="0">
              <a:buNone/>
            </a:pPr>
            <a:r>
              <a:rPr lang="en-US" dirty="0"/>
              <a:t>Applications are due: February 4</a:t>
            </a:r>
            <a:r>
              <a:rPr lang="en-US" baseline="30000" dirty="0"/>
              <a:t>th</a:t>
            </a:r>
            <a:r>
              <a:rPr lang="en-US" dirty="0"/>
              <a:t>, 2026 at 11:59 </a:t>
            </a:r>
            <a:r>
              <a:rPr lang="en-US" dirty="0" err="1"/>
              <a:t>p.m</a:t>
            </a:r>
            <a:r>
              <a:rPr lang="en-US" dirty="0"/>
              <a:t> MST</a:t>
            </a:r>
          </a:p>
        </p:txBody>
      </p:sp>
    </p:spTree>
    <p:extLst>
      <p:ext uri="{BB962C8B-B14F-4D97-AF65-F5344CB8AC3E}">
        <p14:creationId xmlns:p14="http://schemas.microsoft.com/office/powerpoint/2010/main" val="55128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E21D-7BE7-B978-987C-CF930C4DB30D}"/>
              </a:ext>
            </a:extLst>
          </p:cNvPr>
          <p:cNvSpPr>
            <a:spLocks noGrp="1"/>
          </p:cNvSpPr>
          <p:nvPr>
            <p:ph type="title"/>
          </p:nvPr>
        </p:nvSpPr>
        <p:spPr/>
        <p:txBody>
          <a:bodyPr/>
          <a:lstStyle/>
          <a:p>
            <a:r>
              <a:rPr lang="en-US" dirty="0"/>
              <a:t>Introductions </a:t>
            </a:r>
          </a:p>
        </p:txBody>
      </p:sp>
      <p:sp>
        <p:nvSpPr>
          <p:cNvPr id="3" name="Content Placeholder 2">
            <a:extLst>
              <a:ext uri="{FF2B5EF4-FFF2-40B4-BE49-F238E27FC236}">
                <a16:creationId xmlns:a16="http://schemas.microsoft.com/office/drawing/2014/main" id="{C055C0C5-30C3-3D05-B398-E18B36D1C132}"/>
              </a:ext>
            </a:extLst>
          </p:cNvPr>
          <p:cNvSpPr>
            <a:spLocks noGrp="1"/>
          </p:cNvSpPr>
          <p:nvPr>
            <p:ph idx="1"/>
          </p:nvPr>
        </p:nvSpPr>
        <p:spPr/>
        <p:txBody>
          <a:bodyPr>
            <a:normAutofit/>
          </a:bodyPr>
          <a:lstStyle/>
          <a:p>
            <a:pPr marL="914400" lvl="2" indent="0">
              <a:buNone/>
            </a:pPr>
            <a:r>
              <a:rPr lang="en-US" sz="2800" b="1" dirty="0"/>
              <a:t>Camy Holden				Becky Torgrimson</a:t>
            </a:r>
          </a:p>
          <a:p>
            <a:pPr marL="914400" lvl="2" indent="0">
              <a:buNone/>
            </a:pPr>
            <a:r>
              <a:rPr lang="en-US" sz="2800" dirty="0"/>
              <a:t>Project Coordinator 			Project Coordinator</a:t>
            </a:r>
          </a:p>
          <a:p>
            <a:pPr marL="914400" lvl="2" indent="0">
              <a:buNone/>
            </a:pPr>
            <a:r>
              <a:rPr lang="en-US" sz="2800" dirty="0">
                <a:hlinkClick r:id="rId3"/>
              </a:rPr>
              <a:t>camy.holden@oer.idaho.gov</a:t>
            </a:r>
            <a:r>
              <a:rPr lang="en-US" sz="2800" dirty="0"/>
              <a:t>	</a:t>
            </a:r>
            <a:r>
              <a:rPr lang="en-US" sz="2800" dirty="0">
                <a:hlinkClick r:id="rId4"/>
              </a:rPr>
              <a:t>becky.torgrimson@oer.Idaho.gov</a:t>
            </a:r>
            <a:endParaRPr lang="en-US" sz="2800" dirty="0"/>
          </a:p>
          <a:p>
            <a:pPr marL="914400" lvl="2" indent="0">
              <a:buNone/>
            </a:pPr>
            <a:r>
              <a:rPr lang="en-US" sz="2800" dirty="0"/>
              <a:t>(208) 332-1675				(208) 332-1676</a:t>
            </a:r>
          </a:p>
          <a:p>
            <a:pPr marL="914400" lvl="2" indent="0">
              <a:buNone/>
            </a:pPr>
            <a:endParaRPr lang="en-US" sz="2800" dirty="0"/>
          </a:p>
          <a:p>
            <a:pPr marL="914400" lvl="2" indent="0">
              <a:buNone/>
            </a:pPr>
            <a:r>
              <a:rPr lang="en-US" sz="2800" b="1" dirty="0"/>
              <a:t>Jett Hawk	</a:t>
            </a:r>
          </a:p>
          <a:p>
            <a:pPr marL="914400" lvl="2" indent="0">
              <a:buNone/>
            </a:pPr>
            <a:r>
              <a:rPr lang="en-US" sz="2800" dirty="0"/>
              <a:t>Project Coordinator</a:t>
            </a:r>
          </a:p>
          <a:p>
            <a:pPr marL="914400" lvl="2" indent="0">
              <a:buNone/>
            </a:pPr>
            <a:r>
              <a:rPr lang="en-US" sz="2800" dirty="0">
                <a:hlinkClick r:id="rId5"/>
              </a:rPr>
              <a:t>Jett.hawk@oer.Idaho.gov</a:t>
            </a:r>
            <a:endParaRPr lang="en-US" sz="2800" dirty="0"/>
          </a:p>
          <a:p>
            <a:pPr marL="914400" lvl="2" indent="0">
              <a:buNone/>
            </a:pPr>
            <a:r>
              <a:rPr lang="en-US" sz="2800" dirty="0"/>
              <a:t>(208) 332-1677</a:t>
            </a:r>
            <a:endParaRPr lang="en-US" dirty="0"/>
          </a:p>
          <a:p>
            <a:endParaRPr lang="en-US" dirty="0"/>
          </a:p>
        </p:txBody>
      </p:sp>
    </p:spTree>
    <p:extLst>
      <p:ext uri="{BB962C8B-B14F-4D97-AF65-F5344CB8AC3E}">
        <p14:creationId xmlns:p14="http://schemas.microsoft.com/office/powerpoint/2010/main" val="415668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FAC1-A4AE-C59A-1DD1-BF0D8199CE6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B4C2F03-351E-0D28-761A-B7C3F9638D11}"/>
              </a:ext>
            </a:extLst>
          </p:cNvPr>
          <p:cNvSpPr>
            <a:spLocks noGrp="1"/>
          </p:cNvSpPr>
          <p:nvPr>
            <p:ph idx="1"/>
          </p:nvPr>
        </p:nvSpPr>
        <p:spPr/>
        <p:txBody>
          <a:bodyPr/>
          <a:lstStyle/>
          <a:p>
            <a:pPr marL="514350" indent="-514350">
              <a:buAutoNum type="arabicPeriod"/>
            </a:pPr>
            <a:r>
              <a:rPr lang="en-US" dirty="0"/>
              <a:t>Program Introduction and Goals </a:t>
            </a:r>
          </a:p>
          <a:p>
            <a:pPr marL="514350" indent="-514350">
              <a:buAutoNum type="arabicPeriod"/>
            </a:pPr>
            <a:r>
              <a:rPr lang="en-US" dirty="0"/>
              <a:t>Program Overview </a:t>
            </a:r>
          </a:p>
          <a:p>
            <a:pPr marL="514350" indent="-514350">
              <a:buAutoNum type="arabicPeriod"/>
            </a:pPr>
            <a:r>
              <a:rPr lang="en-US" dirty="0"/>
              <a:t>Award Information</a:t>
            </a:r>
          </a:p>
          <a:p>
            <a:pPr marL="514350" indent="-514350">
              <a:buAutoNum type="arabicPeriod"/>
            </a:pPr>
            <a:r>
              <a:rPr lang="en-US" dirty="0"/>
              <a:t>Eligible Projects</a:t>
            </a:r>
          </a:p>
          <a:p>
            <a:pPr marL="514350" indent="-514350">
              <a:buAutoNum type="arabicPeriod"/>
            </a:pPr>
            <a:r>
              <a:rPr lang="en-US" dirty="0"/>
              <a:t>Application Overview</a:t>
            </a:r>
          </a:p>
          <a:p>
            <a:pPr marL="514350" indent="-514350">
              <a:buAutoNum type="arabicPeriod"/>
            </a:pPr>
            <a:r>
              <a:rPr lang="en-US" dirty="0"/>
              <a:t>Application Evaluation</a:t>
            </a:r>
          </a:p>
          <a:p>
            <a:pPr marL="514350" indent="-514350">
              <a:buAutoNum type="arabicPeriod"/>
            </a:pPr>
            <a:r>
              <a:rPr lang="en-US" dirty="0"/>
              <a:t>Federal Requirements</a:t>
            </a:r>
          </a:p>
          <a:p>
            <a:pPr marL="514350" indent="-514350">
              <a:buAutoNum type="arabicPeriod"/>
            </a:pPr>
            <a:r>
              <a:rPr lang="en-US" dirty="0"/>
              <a:t>Questions </a:t>
            </a:r>
          </a:p>
        </p:txBody>
      </p:sp>
    </p:spTree>
    <p:extLst>
      <p:ext uri="{BB962C8B-B14F-4D97-AF65-F5344CB8AC3E}">
        <p14:creationId xmlns:p14="http://schemas.microsoft.com/office/powerpoint/2010/main" val="135798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444E-AA42-A420-C18B-1E2413B99689}"/>
              </a:ext>
            </a:extLst>
          </p:cNvPr>
          <p:cNvSpPr>
            <a:spLocks noGrp="1"/>
          </p:cNvSpPr>
          <p:nvPr>
            <p:ph type="title"/>
          </p:nvPr>
        </p:nvSpPr>
        <p:spPr/>
        <p:txBody>
          <a:bodyPr/>
          <a:lstStyle/>
          <a:p>
            <a:r>
              <a:rPr lang="en-US" dirty="0"/>
              <a:t>Idaho EECBG Program Overview </a:t>
            </a:r>
          </a:p>
        </p:txBody>
      </p:sp>
      <p:sp>
        <p:nvSpPr>
          <p:cNvPr id="3" name="Content Placeholder 2">
            <a:extLst>
              <a:ext uri="{FF2B5EF4-FFF2-40B4-BE49-F238E27FC236}">
                <a16:creationId xmlns:a16="http://schemas.microsoft.com/office/drawing/2014/main" id="{0B27C2CB-CCF1-1496-24C4-C4F057863619}"/>
              </a:ext>
            </a:extLst>
          </p:cNvPr>
          <p:cNvSpPr>
            <a:spLocks noGrp="1"/>
          </p:cNvSpPr>
          <p:nvPr>
            <p:ph idx="1"/>
          </p:nvPr>
        </p:nvSpPr>
        <p:spPr/>
        <p:txBody>
          <a:bodyPr>
            <a:normAutofit/>
          </a:bodyPr>
          <a:lstStyle/>
          <a:p>
            <a:r>
              <a:rPr lang="en-US" dirty="0"/>
              <a:t>Energy Efficiency and Conservation Block Grant (EECBG) allocated to states and communities through the Infrastructure Investment and Jobs Act (IIJA)</a:t>
            </a:r>
          </a:p>
          <a:p>
            <a:endParaRPr lang="en-US" dirty="0"/>
          </a:p>
          <a:p>
            <a:r>
              <a:rPr lang="en-US" dirty="0"/>
              <a:t>Competitive subawards to eligible cities and counties to promote energy efficiency and energy savings practices</a:t>
            </a:r>
          </a:p>
          <a:p>
            <a:endParaRPr lang="en-US" dirty="0"/>
          </a:p>
          <a:p>
            <a:r>
              <a:rPr lang="en-US" dirty="0"/>
              <a:t>Round 1 awarded funding to 11 cities and 3 counties </a:t>
            </a:r>
          </a:p>
        </p:txBody>
      </p:sp>
    </p:spTree>
    <p:extLst>
      <p:ext uri="{BB962C8B-B14F-4D97-AF65-F5344CB8AC3E}">
        <p14:creationId xmlns:p14="http://schemas.microsoft.com/office/powerpoint/2010/main" val="317827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1C26-BAF3-C939-7B00-E60FB09A1F60}"/>
              </a:ext>
            </a:extLst>
          </p:cNvPr>
          <p:cNvSpPr>
            <a:spLocks noGrp="1"/>
          </p:cNvSpPr>
          <p:nvPr>
            <p:ph type="title"/>
          </p:nvPr>
        </p:nvSpPr>
        <p:spPr/>
        <p:txBody>
          <a:bodyPr/>
          <a:lstStyle/>
          <a:p>
            <a:r>
              <a:rPr lang="en-US" dirty="0"/>
              <a:t>Idaho EECBG Goals</a:t>
            </a:r>
          </a:p>
        </p:txBody>
      </p:sp>
      <p:sp>
        <p:nvSpPr>
          <p:cNvPr id="3" name="Content Placeholder 2">
            <a:extLst>
              <a:ext uri="{FF2B5EF4-FFF2-40B4-BE49-F238E27FC236}">
                <a16:creationId xmlns:a16="http://schemas.microsoft.com/office/drawing/2014/main" id="{FF5E40BA-B308-B6D5-02DB-AE40C3E53385}"/>
              </a:ext>
            </a:extLst>
          </p:cNvPr>
          <p:cNvSpPr>
            <a:spLocks noGrp="1"/>
          </p:cNvSpPr>
          <p:nvPr>
            <p:ph idx="1"/>
          </p:nvPr>
        </p:nvSpPr>
        <p:spPr/>
        <p:txBody>
          <a:bodyPr>
            <a:normAutofit/>
          </a:bodyPr>
          <a:lstStyle/>
          <a:p>
            <a:pPr lvl="0"/>
            <a:r>
              <a:rPr lang="en-US" dirty="0"/>
              <a:t>Increasing energy resilience;</a:t>
            </a:r>
          </a:p>
          <a:p>
            <a:pPr lvl="0"/>
            <a:r>
              <a:rPr lang="en-US" dirty="0"/>
              <a:t>Reducing energy costs and increase energy savings;</a:t>
            </a:r>
          </a:p>
          <a:p>
            <a:pPr lvl="0"/>
            <a:r>
              <a:rPr lang="en-US" dirty="0"/>
              <a:t>Establish strong and diverse partnerships with cities, counties and other stakeholders;</a:t>
            </a:r>
          </a:p>
          <a:p>
            <a:pPr lvl="0"/>
            <a:r>
              <a:rPr lang="en-US" dirty="0"/>
              <a:t>Reduce energy burdens in communities;</a:t>
            </a:r>
          </a:p>
          <a:p>
            <a:pPr lvl="0"/>
            <a:r>
              <a:rPr lang="en-US" dirty="0"/>
              <a:t>Promote the deployment of advanced energy technologies;</a:t>
            </a:r>
          </a:p>
          <a:p>
            <a:pPr lvl="0"/>
            <a:r>
              <a:rPr lang="en-US" dirty="0"/>
              <a:t>Create the greatest number of sustainable jobs;</a:t>
            </a:r>
          </a:p>
          <a:p>
            <a:pPr lvl="0"/>
            <a:r>
              <a:rPr lang="en-US" dirty="0"/>
              <a:t>Independent projects with a quick turnaround time</a:t>
            </a:r>
          </a:p>
        </p:txBody>
      </p:sp>
    </p:spTree>
    <p:extLst>
      <p:ext uri="{BB962C8B-B14F-4D97-AF65-F5344CB8AC3E}">
        <p14:creationId xmlns:p14="http://schemas.microsoft.com/office/powerpoint/2010/main" val="308147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DAE0-A932-CB70-0328-133B634A6494}"/>
              </a:ext>
            </a:extLst>
          </p:cNvPr>
          <p:cNvSpPr>
            <a:spLocks noGrp="1"/>
          </p:cNvSpPr>
          <p:nvPr>
            <p:ph type="title"/>
          </p:nvPr>
        </p:nvSpPr>
        <p:spPr/>
        <p:txBody>
          <a:bodyPr/>
          <a:lstStyle/>
          <a:p>
            <a:r>
              <a:rPr lang="en-US" dirty="0"/>
              <a:t>Award Overview </a:t>
            </a:r>
          </a:p>
        </p:txBody>
      </p:sp>
      <p:sp>
        <p:nvSpPr>
          <p:cNvPr id="3" name="Content Placeholder 2">
            <a:extLst>
              <a:ext uri="{FF2B5EF4-FFF2-40B4-BE49-F238E27FC236}">
                <a16:creationId xmlns:a16="http://schemas.microsoft.com/office/drawing/2014/main" id="{4BEDAAF3-ED3A-3C38-E4C9-2AE96FB103CD}"/>
              </a:ext>
            </a:extLst>
          </p:cNvPr>
          <p:cNvSpPr>
            <a:spLocks noGrp="1"/>
          </p:cNvSpPr>
          <p:nvPr>
            <p:ph idx="1"/>
          </p:nvPr>
        </p:nvSpPr>
        <p:spPr/>
        <p:txBody>
          <a:bodyPr/>
          <a:lstStyle/>
          <a:p>
            <a:r>
              <a:rPr lang="en-US" dirty="0"/>
              <a:t>Total award per applicant: $50,000</a:t>
            </a:r>
          </a:p>
          <a:p>
            <a:r>
              <a:rPr lang="en-US" dirty="0"/>
              <a:t>Each applicant is allowed to submit up to two (2) applications</a:t>
            </a:r>
          </a:p>
          <a:p>
            <a:r>
              <a:rPr lang="en-US" dirty="0"/>
              <a:t>Each application may only consist of one activity</a:t>
            </a:r>
          </a:p>
          <a:p>
            <a:r>
              <a:rPr lang="en-US" dirty="0"/>
              <a:t>Cost match is not allowed</a:t>
            </a:r>
          </a:p>
          <a:p>
            <a:r>
              <a:rPr lang="en-US" dirty="0"/>
              <a:t>Pre award costs are not allowed</a:t>
            </a:r>
          </a:p>
          <a:p>
            <a:r>
              <a:rPr lang="en-US" dirty="0"/>
              <a:t>Subawards will be paid by reimbursement only</a:t>
            </a:r>
          </a:p>
          <a:p>
            <a:endParaRPr lang="en-US" dirty="0"/>
          </a:p>
        </p:txBody>
      </p:sp>
    </p:spTree>
    <p:extLst>
      <p:ext uri="{BB962C8B-B14F-4D97-AF65-F5344CB8AC3E}">
        <p14:creationId xmlns:p14="http://schemas.microsoft.com/office/powerpoint/2010/main" val="108714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8BED-7402-38CF-3CD6-5BF4D1C2AE4B}"/>
              </a:ext>
            </a:extLst>
          </p:cNvPr>
          <p:cNvSpPr>
            <a:spLocks noGrp="1"/>
          </p:cNvSpPr>
          <p:nvPr>
            <p:ph type="title"/>
          </p:nvPr>
        </p:nvSpPr>
        <p:spPr/>
        <p:txBody>
          <a:bodyPr/>
          <a:lstStyle/>
          <a:p>
            <a:r>
              <a:rPr lang="en-US" dirty="0"/>
              <a:t>Applicant Eligibility</a:t>
            </a:r>
          </a:p>
        </p:txBody>
      </p:sp>
      <p:sp>
        <p:nvSpPr>
          <p:cNvPr id="3" name="Content Placeholder 2">
            <a:extLst>
              <a:ext uri="{FF2B5EF4-FFF2-40B4-BE49-F238E27FC236}">
                <a16:creationId xmlns:a16="http://schemas.microsoft.com/office/drawing/2014/main" id="{9A8E5052-17D7-7AFC-5A9F-17AAA2A4D1C6}"/>
              </a:ext>
            </a:extLst>
          </p:cNvPr>
          <p:cNvSpPr>
            <a:spLocks noGrp="1"/>
          </p:cNvSpPr>
          <p:nvPr>
            <p:ph idx="1"/>
          </p:nvPr>
        </p:nvSpPr>
        <p:spPr/>
        <p:txBody>
          <a:bodyPr/>
          <a:lstStyle/>
          <a:p>
            <a:r>
              <a:rPr lang="en-US" dirty="0"/>
              <a:t>Idaho Cities</a:t>
            </a:r>
          </a:p>
          <a:p>
            <a:r>
              <a:rPr lang="en-US" dirty="0"/>
              <a:t>Idaho Counties</a:t>
            </a:r>
          </a:p>
          <a:p>
            <a:endParaRPr lang="en-US" dirty="0"/>
          </a:p>
          <a:p>
            <a:pPr marL="0" indent="0">
              <a:buNone/>
            </a:pPr>
            <a:r>
              <a:rPr lang="en-US" dirty="0"/>
              <a:t>*Cities and counties were eligible for direct funding from DOE are ineligible for funds from OEMR. We have the list of ineligible cities and counties in our RFA</a:t>
            </a:r>
          </a:p>
          <a:p>
            <a:pPr marL="0" indent="0">
              <a:buNone/>
            </a:pPr>
            <a:r>
              <a:rPr lang="en-US" u="sng" dirty="0"/>
              <a:t>You ARE eligible to receive funding if:</a:t>
            </a:r>
          </a:p>
          <a:p>
            <a:pPr lvl="1"/>
            <a:r>
              <a:rPr lang="en-US" dirty="0"/>
              <a:t>You are a city located in a county that is listed as “ineligible”</a:t>
            </a:r>
          </a:p>
          <a:p>
            <a:pPr lvl="1"/>
            <a:r>
              <a:rPr lang="en-US" dirty="0"/>
              <a:t>You received funding in round 1 of Idaho EECBG</a:t>
            </a:r>
          </a:p>
        </p:txBody>
      </p:sp>
    </p:spTree>
    <p:extLst>
      <p:ext uri="{BB962C8B-B14F-4D97-AF65-F5344CB8AC3E}">
        <p14:creationId xmlns:p14="http://schemas.microsoft.com/office/powerpoint/2010/main" val="401120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4988-104D-EC27-EA4E-9BF43A50C966}"/>
              </a:ext>
            </a:extLst>
          </p:cNvPr>
          <p:cNvSpPr>
            <a:spLocks noGrp="1"/>
          </p:cNvSpPr>
          <p:nvPr>
            <p:ph type="title"/>
          </p:nvPr>
        </p:nvSpPr>
        <p:spPr/>
        <p:txBody>
          <a:bodyPr/>
          <a:lstStyle/>
          <a:p>
            <a:r>
              <a:rPr lang="en-US" dirty="0"/>
              <a:t>Project Eligibility</a:t>
            </a:r>
          </a:p>
        </p:txBody>
      </p:sp>
      <p:sp>
        <p:nvSpPr>
          <p:cNvPr id="3" name="Content Placeholder 2">
            <a:extLst>
              <a:ext uri="{FF2B5EF4-FFF2-40B4-BE49-F238E27FC236}">
                <a16:creationId xmlns:a16="http://schemas.microsoft.com/office/drawing/2014/main" id="{8D0BF9DE-E2CA-0FE6-CA8C-392D5C56C162}"/>
              </a:ext>
            </a:extLst>
          </p:cNvPr>
          <p:cNvSpPr>
            <a:spLocks noGrp="1"/>
          </p:cNvSpPr>
          <p:nvPr>
            <p:ph idx="1"/>
          </p:nvPr>
        </p:nvSpPr>
        <p:spPr/>
        <p:txBody>
          <a:bodyPr/>
          <a:lstStyle/>
          <a:p>
            <a:pPr marL="0" indent="0">
              <a:buNone/>
            </a:pPr>
            <a:r>
              <a:rPr lang="en-US" dirty="0"/>
              <a:t>*Reference the Idaho EECBG Statement of Work for complete list*</a:t>
            </a:r>
          </a:p>
          <a:p>
            <a:pPr marL="0" indent="0">
              <a:buNone/>
            </a:pPr>
            <a:endParaRPr lang="en-US" dirty="0"/>
          </a:p>
          <a:p>
            <a:pPr marL="0" indent="0">
              <a:buNone/>
            </a:pPr>
            <a:r>
              <a:rPr lang="en-US" b="1" dirty="0"/>
              <a:t>Examples of eligible projects include:</a:t>
            </a:r>
          </a:p>
          <a:p>
            <a:pPr>
              <a:buFontTx/>
              <a:buChar char="-"/>
            </a:pPr>
            <a:r>
              <a:rPr lang="en-US" dirty="0"/>
              <a:t>Building weatherization</a:t>
            </a:r>
          </a:p>
          <a:p>
            <a:pPr>
              <a:buFontTx/>
              <a:buChar char="-"/>
            </a:pPr>
            <a:r>
              <a:rPr lang="en-US" dirty="0"/>
              <a:t>Lighting upgrades/replacement</a:t>
            </a:r>
          </a:p>
          <a:p>
            <a:pPr>
              <a:buFontTx/>
              <a:buChar char="-"/>
            </a:pPr>
            <a:r>
              <a:rPr lang="en-US" dirty="0"/>
              <a:t>Wastewater system upgrades</a:t>
            </a:r>
          </a:p>
          <a:p>
            <a:pPr>
              <a:buFontTx/>
              <a:buChar char="-"/>
            </a:pPr>
            <a:r>
              <a:rPr lang="en-US" dirty="0"/>
              <a:t>A/C unit installation</a:t>
            </a:r>
          </a:p>
          <a:p>
            <a:endParaRPr lang="en-US" dirty="0"/>
          </a:p>
        </p:txBody>
      </p:sp>
    </p:spTree>
    <p:extLst>
      <p:ext uri="{BB962C8B-B14F-4D97-AF65-F5344CB8AC3E}">
        <p14:creationId xmlns:p14="http://schemas.microsoft.com/office/powerpoint/2010/main" val="97967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4417-512C-C345-B3F5-880BDEE11C0B}"/>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2DDBA8B1-171B-4091-0736-DA9D706F5C1F}"/>
              </a:ext>
            </a:extLst>
          </p:cNvPr>
          <p:cNvSpPr>
            <a:spLocks noGrp="1"/>
          </p:cNvSpPr>
          <p:nvPr>
            <p:ph idx="1"/>
          </p:nvPr>
        </p:nvSpPr>
        <p:spPr/>
        <p:txBody>
          <a:bodyPr/>
          <a:lstStyle/>
          <a:p>
            <a:r>
              <a:rPr lang="en-US" dirty="0"/>
              <a:t>Applications due February 4, 2026 at 11:59 p.m. MST.</a:t>
            </a:r>
          </a:p>
          <a:p>
            <a:pPr marL="0" indent="0">
              <a:buNone/>
            </a:pPr>
            <a:r>
              <a:rPr lang="en-US" dirty="0"/>
              <a:t>	- Applications are due to </a:t>
            </a:r>
            <a:r>
              <a:rPr lang="en-US" dirty="0">
                <a:hlinkClick r:id="rId3"/>
              </a:rPr>
              <a:t>camy.holden@oer.Idaho.gov</a:t>
            </a:r>
            <a:endParaRPr lang="en-US" dirty="0"/>
          </a:p>
          <a:p>
            <a:pPr marL="0" indent="0">
              <a:buNone/>
            </a:pPr>
            <a:endParaRPr lang="en-US" dirty="0"/>
          </a:p>
          <a:p>
            <a:r>
              <a:rPr lang="en-US" dirty="0"/>
              <a:t>Subawards Executed by March 13, 2026. </a:t>
            </a:r>
          </a:p>
          <a:p>
            <a:endParaRPr lang="en-US" dirty="0"/>
          </a:p>
          <a:p>
            <a:r>
              <a:rPr lang="en-US" dirty="0"/>
              <a:t>Project needs to be complete, and required forms submitted to OEMR no later than </a:t>
            </a:r>
            <a:r>
              <a:rPr lang="en-US" b="1" dirty="0"/>
              <a:t>September 1, 2026. </a:t>
            </a:r>
          </a:p>
        </p:txBody>
      </p:sp>
    </p:spTree>
    <p:extLst>
      <p:ext uri="{BB962C8B-B14F-4D97-AF65-F5344CB8AC3E}">
        <p14:creationId xmlns:p14="http://schemas.microsoft.com/office/powerpoint/2010/main" val="2836635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3504</TotalTime>
  <Words>3701</Words>
  <Application>Microsoft Office PowerPoint</Application>
  <PresentationFormat>Widescreen</PresentationFormat>
  <Paragraphs>231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Idaho Energy Efficiency and Conservation Block Grant Program Round 2</vt:lpstr>
      <vt:lpstr>Introductions </vt:lpstr>
      <vt:lpstr>Agenda</vt:lpstr>
      <vt:lpstr>Idaho EECBG Program Overview </vt:lpstr>
      <vt:lpstr>Idaho EECBG Goals</vt:lpstr>
      <vt:lpstr>Award Overview </vt:lpstr>
      <vt:lpstr>Applicant Eligibility</vt:lpstr>
      <vt:lpstr>Project Eligibility</vt:lpstr>
      <vt:lpstr>Timeline</vt:lpstr>
      <vt:lpstr>Application Materials </vt:lpstr>
      <vt:lpstr>Application Evaluation Process</vt:lpstr>
      <vt:lpstr>Application Scoring Criteria</vt:lpstr>
      <vt:lpstr>Administrative Compliance</vt:lpstr>
      <vt:lpstr>Section 106 National Historic Preservation Act</vt:lpstr>
      <vt:lpstr>Davis Bacon Act</vt:lpstr>
      <vt:lpstr>Build America Buy America Act</vt:lpstr>
      <vt:lpstr>Questions &amp; Technical Assistance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Emily Her</dc:creator>
  <cp:lastModifiedBy>Camy Holden</cp:lastModifiedBy>
  <cp:revision>6</cp:revision>
  <dcterms:created xsi:type="dcterms:W3CDTF">2023-01-12T21:04:16Z</dcterms:created>
  <dcterms:modified xsi:type="dcterms:W3CDTF">2026-01-13T22:27:45Z</dcterms:modified>
</cp:coreProperties>
</file>